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72" r:id="rId3"/>
    <p:sldId id="369" r:id="rId4"/>
    <p:sldId id="411" r:id="rId5"/>
    <p:sldId id="452" r:id="rId6"/>
    <p:sldId id="412" r:id="rId7"/>
    <p:sldId id="413" r:id="rId8"/>
    <p:sldId id="414" r:id="rId9"/>
    <p:sldId id="416" r:id="rId10"/>
    <p:sldId id="418" r:id="rId11"/>
    <p:sldId id="420" r:id="rId12"/>
    <p:sldId id="422" r:id="rId13"/>
    <p:sldId id="424" r:id="rId14"/>
    <p:sldId id="426" r:id="rId15"/>
    <p:sldId id="428" r:id="rId16"/>
    <p:sldId id="430" r:id="rId17"/>
    <p:sldId id="432" r:id="rId18"/>
    <p:sldId id="434" r:id="rId19"/>
    <p:sldId id="436" r:id="rId20"/>
    <p:sldId id="438" r:id="rId21"/>
    <p:sldId id="440" r:id="rId22"/>
    <p:sldId id="442" r:id="rId23"/>
    <p:sldId id="444" r:id="rId24"/>
    <p:sldId id="446" r:id="rId25"/>
    <p:sldId id="448" r:id="rId26"/>
    <p:sldId id="450"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391" r:id="rId46"/>
    <p:sldId id="353" r:id="rId47"/>
    <p:sldId id="321" r:id="rId48"/>
    <p:sldId id="327" r:id="rId49"/>
    <p:sldId id="328" r:id="rId50"/>
    <p:sldId id="329" r:id="rId51"/>
    <p:sldId id="27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3577" autoAdjust="0"/>
  </p:normalViewPr>
  <p:slideViewPr>
    <p:cSldViewPr>
      <p:cViewPr varScale="1">
        <p:scale>
          <a:sx n="65" d="100"/>
          <a:sy n="65" d="100"/>
        </p:scale>
        <p:origin x="1536" y="7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Designed and Presented by Dr. B. Unhelkar; drawn from </a:t>
          </a:r>
          <a:r>
            <a:rPr lang="en-US" i="1" dirty="0" smtClean="0"/>
            <a:t>The Art of Agile Practice</a:t>
          </a:r>
          <a:endParaRPr lang="en-US" i="1"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US"/>
        </a:p>
      </dgm:t>
    </dgm:pt>
    <dgm:pt modelId="{394471B4-327A-42D4-9898-0D08B5097B45}">
      <dgm:prSet/>
      <dgm:spPr/>
      <dgm:t>
        <a:bodyPr/>
        <a:lstStyle/>
        <a:p>
          <a:pPr rtl="0"/>
          <a:r>
            <a:rPr lang="en-US" dirty="0" smtClean="0"/>
            <a:t>© MethodScience; Material Designed and Presented by Dr. B. </a:t>
          </a:r>
          <a:r>
            <a:rPr lang="en-US" dirty="0" err="1" smtClean="0"/>
            <a:t>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396615F3-BCCE-4CE2-A610-91DFBBB00117}" type="presOf" srcId="{83473DC7-5CB1-460A-B9B6-23F0C3D74FC0}" destId="{9A3A497F-24C3-4B9A-8E81-F32F66903BD2}" srcOrd="0" destOrd="0" presId="urn:microsoft.com/office/officeart/2005/8/layout/vList2"/>
    <dgm:cxn modelId="{B76540F4-4112-4AFB-90F5-E55B63061C5D}"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2049D496-320D-412E-B22B-DC95691CDE01}"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473DC7-5CB1-460A-B9B6-23F0C3D74FC0}"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94471B4-327A-42D4-9898-0D08B5097B45}">
      <dgm:prSet/>
      <dgm:spPr/>
      <dgm:t>
        <a:bodyPr/>
        <a:lstStyle/>
        <a:p>
          <a:pPr rtl="0"/>
          <a:r>
            <a:rPr lang="en-US" dirty="0" smtClean="0"/>
            <a:t>© MethodScience; Material drawn from The Art of Agile Practice (B. Unhelkar)</a:t>
          </a:r>
          <a:endParaRPr lang="en-US" dirty="0"/>
        </a:p>
      </dgm:t>
    </dgm:pt>
    <dgm:pt modelId="{395A176C-9A07-42CA-9295-6A1D33A15BC4}" type="parTrans" cxnId="{589BD9FA-3A9F-483A-80E1-7EA94E8B75D1}">
      <dgm:prSet/>
      <dgm:spPr/>
      <dgm:t>
        <a:bodyPr/>
        <a:lstStyle/>
        <a:p>
          <a:endParaRPr lang="en-US"/>
        </a:p>
      </dgm:t>
    </dgm:pt>
    <dgm:pt modelId="{E9BE4963-7667-4BD9-B4B9-859B8F289CE1}" type="sibTrans" cxnId="{589BD9FA-3A9F-483A-80E1-7EA94E8B75D1}">
      <dgm:prSet/>
      <dgm:spPr/>
      <dgm:t>
        <a:bodyPr/>
        <a:lstStyle/>
        <a:p>
          <a:endParaRPr lang="en-US"/>
        </a:p>
      </dgm:t>
    </dgm:pt>
    <dgm:pt modelId="{9A3A497F-24C3-4B9A-8E81-F32F66903BD2}" type="pres">
      <dgm:prSet presAssocID="{83473DC7-5CB1-460A-B9B6-23F0C3D74FC0}" presName="linear" presStyleCnt="0">
        <dgm:presLayoutVars>
          <dgm:animLvl val="lvl"/>
          <dgm:resizeHandles val="exact"/>
        </dgm:presLayoutVars>
      </dgm:prSet>
      <dgm:spPr/>
      <dgm:t>
        <a:bodyPr/>
        <a:lstStyle/>
        <a:p>
          <a:endParaRPr lang="en-US"/>
        </a:p>
      </dgm:t>
    </dgm:pt>
    <dgm:pt modelId="{6D242F04-DB4D-49D3-8CA6-58D8BD67FC04}" type="pres">
      <dgm:prSet presAssocID="{394471B4-327A-42D4-9898-0D08B5097B45}" presName="parentText" presStyleLbl="node1" presStyleIdx="0" presStyleCnt="1">
        <dgm:presLayoutVars>
          <dgm:chMax val="0"/>
          <dgm:bulletEnabled val="1"/>
        </dgm:presLayoutVars>
      </dgm:prSet>
      <dgm:spPr/>
      <dgm:t>
        <a:bodyPr/>
        <a:lstStyle/>
        <a:p>
          <a:endParaRPr lang="en-US"/>
        </a:p>
      </dgm:t>
    </dgm:pt>
  </dgm:ptLst>
  <dgm:cxnLst>
    <dgm:cxn modelId="{17CB4E04-6461-4312-A5AB-F75282577D1B}" type="presOf" srcId="{83473DC7-5CB1-460A-B9B6-23F0C3D74FC0}" destId="{9A3A497F-24C3-4B9A-8E81-F32F66903BD2}" srcOrd="0" destOrd="0" presId="urn:microsoft.com/office/officeart/2005/8/layout/vList2"/>
    <dgm:cxn modelId="{83992163-433B-4289-A61F-646C23958375}" type="presOf" srcId="{394471B4-327A-42D4-9898-0D08B5097B45}" destId="{6D242F04-DB4D-49D3-8CA6-58D8BD67FC04}" srcOrd="0" destOrd="0" presId="urn:microsoft.com/office/officeart/2005/8/layout/vList2"/>
    <dgm:cxn modelId="{589BD9FA-3A9F-483A-80E1-7EA94E8B75D1}" srcId="{83473DC7-5CB1-460A-B9B6-23F0C3D74FC0}" destId="{394471B4-327A-42D4-9898-0D08B5097B45}" srcOrd="0" destOrd="0" parTransId="{395A176C-9A07-42CA-9295-6A1D33A15BC4}" sibTransId="{E9BE4963-7667-4BD9-B4B9-859B8F289CE1}"/>
    <dgm:cxn modelId="{918C5AAA-30A9-407E-8A3C-ECA0980EDD6F}" type="presParOf" srcId="{9A3A497F-24C3-4B9A-8E81-F32F66903BD2}" destId="{6D242F04-DB4D-49D3-8CA6-58D8BD67FC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42559"/>
          <a:ext cx="4640566" cy="1918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90000"/>
            </a:lnSpc>
            <a:spcBef>
              <a:spcPct val="0"/>
            </a:spcBef>
            <a:spcAft>
              <a:spcPct val="35000"/>
            </a:spcAft>
          </a:pPr>
          <a:r>
            <a:rPr lang="en-US" sz="800" kern="1200" dirty="0" smtClean="0"/>
            <a:t>© MethodScience; Material Designed and Presented by Dr. B. Unhelkar; drawn from </a:t>
          </a:r>
          <a:r>
            <a:rPr lang="en-US" sz="800" i="1" kern="1200" dirty="0" smtClean="0"/>
            <a:t>The Art of Agile Practice</a:t>
          </a:r>
          <a:endParaRPr lang="en-US" sz="800" i="1" kern="1200" dirty="0"/>
        </a:p>
      </dsp:txBody>
      <dsp:txXfrm>
        <a:off x="9367" y="51926"/>
        <a:ext cx="4621832" cy="173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Designed and Presented by Dr. B. </a:t>
          </a:r>
          <a:r>
            <a:rPr lang="en-US" sz="1100" kern="1200" dirty="0" err="1" smtClean="0"/>
            <a:t>Unhelkar</a:t>
          </a:r>
          <a:endParaRPr lang="en-US" sz="1100" kern="1200" dirty="0"/>
        </a:p>
      </dsp:txBody>
      <dsp:txXfrm>
        <a:off x="12879" y="19460"/>
        <a:ext cx="4614808"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42F04-DB4D-49D3-8CA6-58D8BD67FC04}">
      <dsp:nvSpPr>
        <dsp:cNvPr id="0" name=""/>
        <dsp:cNvSpPr/>
      </dsp:nvSpPr>
      <dsp:spPr>
        <a:xfrm>
          <a:off x="0" y="6581"/>
          <a:ext cx="4640566" cy="263835"/>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 MethodScience; Material drawn from The Art of Agile Practice (B. Unhelkar)</a:t>
          </a:r>
          <a:endParaRPr lang="en-US" sz="1100" kern="1200" dirty="0"/>
        </a:p>
      </dsp:txBody>
      <dsp:txXfrm>
        <a:off x="12879" y="19460"/>
        <a:ext cx="4614808" cy="2380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EBB1F-98F1-4701-8722-B010FB9A7F01}" type="datetimeFigureOut">
              <a:rPr lang="en-US" smtClean="0"/>
              <a:t>2/10/2018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BC8E4-DA3D-4D3B-9B91-F81EAB58899C}" type="slidenum">
              <a:rPr lang="en-US" smtClean="0"/>
              <a:t>‹#›</a:t>
            </a:fld>
            <a:endParaRPr lang="en-US"/>
          </a:p>
        </p:txBody>
      </p:sp>
    </p:spTree>
    <p:extLst>
      <p:ext uri="{BB962C8B-B14F-4D97-AF65-F5344CB8AC3E}">
        <p14:creationId xmlns:p14="http://schemas.microsoft.com/office/powerpoint/2010/main" val="397382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hizlabs.com/professional-scrum-master-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BC8E4-DA3D-4D3B-9B91-F81EAB58899C}" type="slidenum">
              <a:rPr lang="en-US" smtClean="0"/>
              <a:t>1</a:t>
            </a:fld>
            <a:endParaRPr lang="en-US"/>
          </a:p>
        </p:txBody>
      </p:sp>
    </p:spTree>
    <p:extLst>
      <p:ext uri="{BB962C8B-B14F-4D97-AF65-F5344CB8AC3E}">
        <p14:creationId xmlns:p14="http://schemas.microsoft.com/office/powerpoint/2010/main" val="3285447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3</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44795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4. Professional Scrum Master Certification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Professional Scrum Master (PSM) is one of the top IT certifications that is gaining popularity among software developers and project managers. Professional Scrum Master Certification is for the individuals who want to validate their in-depth knowledge of Scrum. There are three levels of the PSM certification, PSM I, PSM II, and PSM III. At each level, one needs to pass an assessment to get industry-recognized PSM certifications that will demonstrate his/her skills in Scrum. You need to study hard to pass the PSM certification exam as with each level, the difficulty level of the exam also increases. The significant details and information about all the three levels of Professional Scrum Master (PSM) Certification exam are –</a:t>
            </a:r>
          </a:p>
          <a:p>
            <a:r>
              <a:rPr lang="en-US" sz="1200" b="1" i="0" kern="1200" dirty="0" smtClean="0">
                <a:solidFill>
                  <a:schemeClr val="tx1"/>
                </a:solidFill>
                <a:effectLst/>
                <a:latin typeface="+mn-lt"/>
                <a:ea typeface="+mn-ea"/>
                <a:cs typeface="+mn-cs"/>
              </a:rPr>
              <a:t>PSM I Exam Overview</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Certification Name</a:t>
            </a:r>
            <a:r>
              <a:rPr lang="en-US" sz="1200" b="0" i="0" kern="1200" dirty="0" smtClean="0">
                <a:solidFill>
                  <a:schemeClr val="tx1"/>
                </a:solidFill>
                <a:effectLst/>
                <a:latin typeface="+mn-lt"/>
                <a:ea typeface="+mn-ea"/>
                <a:cs typeface="+mn-cs"/>
              </a:rPr>
              <a:t> – Professional Scrum Master I (PSM I)</a:t>
            </a:r>
          </a:p>
          <a:p>
            <a:r>
              <a:rPr lang="en-US" sz="1200" b="1" i="0" kern="1200" dirty="0" smtClean="0">
                <a:solidFill>
                  <a:schemeClr val="tx1"/>
                </a:solidFill>
                <a:effectLst/>
                <a:latin typeface="+mn-lt"/>
                <a:ea typeface="+mn-ea"/>
                <a:cs typeface="+mn-cs"/>
              </a:rPr>
              <a:t>Prerequisites for the Exam</a:t>
            </a:r>
            <a:r>
              <a:rPr lang="en-US" sz="1200" b="0" i="0" kern="1200" dirty="0" smtClean="0">
                <a:solidFill>
                  <a:schemeClr val="tx1"/>
                </a:solidFill>
                <a:effectLst/>
                <a:latin typeface="+mn-lt"/>
                <a:ea typeface="+mn-ea"/>
                <a:cs typeface="+mn-cs"/>
              </a:rPr>
              <a:t> – None, but Associate’s or Bachelor’s degree or Equivalent with some experience in Scrum is recommended</a:t>
            </a:r>
          </a:p>
          <a:p>
            <a:r>
              <a:rPr lang="en-US" sz="1200" b="1" i="0" kern="1200" dirty="0" smtClean="0">
                <a:solidFill>
                  <a:schemeClr val="tx1"/>
                </a:solidFill>
                <a:effectLst/>
                <a:latin typeface="+mn-lt"/>
                <a:ea typeface="+mn-ea"/>
                <a:cs typeface="+mn-cs"/>
              </a:rPr>
              <a:t>Exam Pattern</a:t>
            </a:r>
            <a:r>
              <a:rPr lang="en-US" sz="1200" b="0" i="0" kern="1200" dirty="0" smtClean="0">
                <a:solidFill>
                  <a:schemeClr val="tx1"/>
                </a:solidFill>
                <a:effectLst/>
                <a:latin typeface="+mn-lt"/>
                <a:ea typeface="+mn-ea"/>
                <a:cs typeface="+mn-cs"/>
              </a:rPr>
              <a:t> – Multiple Choice, Multiple Answer, and True-False Questions</a:t>
            </a:r>
          </a:p>
          <a:p>
            <a:r>
              <a:rPr lang="en-US" sz="1200" b="1" i="0" kern="1200" dirty="0" smtClean="0">
                <a:solidFill>
                  <a:schemeClr val="tx1"/>
                </a:solidFill>
                <a:effectLst/>
                <a:latin typeface="+mn-lt"/>
                <a:ea typeface="+mn-ea"/>
                <a:cs typeface="+mn-cs"/>
              </a:rPr>
              <a:t>Number of Questions</a:t>
            </a:r>
            <a:r>
              <a:rPr lang="en-US" sz="1200" b="0" i="0" kern="1200" dirty="0" smtClean="0">
                <a:solidFill>
                  <a:schemeClr val="tx1"/>
                </a:solidFill>
                <a:effectLst/>
                <a:latin typeface="+mn-lt"/>
                <a:ea typeface="+mn-ea"/>
                <a:cs typeface="+mn-cs"/>
              </a:rPr>
              <a:t> – 80</a:t>
            </a:r>
          </a:p>
          <a:p>
            <a:r>
              <a:rPr lang="en-US" sz="1200" b="1" i="0" kern="1200" dirty="0" smtClean="0">
                <a:solidFill>
                  <a:schemeClr val="tx1"/>
                </a:solidFill>
                <a:effectLst/>
                <a:latin typeface="+mn-lt"/>
                <a:ea typeface="+mn-ea"/>
                <a:cs typeface="+mn-cs"/>
              </a:rPr>
              <a:t>Exam Duration</a:t>
            </a:r>
            <a:r>
              <a:rPr lang="en-US" sz="1200" b="0" i="0" kern="1200" dirty="0" smtClean="0">
                <a:solidFill>
                  <a:schemeClr val="tx1"/>
                </a:solidFill>
                <a:effectLst/>
                <a:latin typeface="+mn-lt"/>
                <a:ea typeface="+mn-ea"/>
                <a:cs typeface="+mn-cs"/>
              </a:rPr>
              <a:t> – 60 minutes (1 hour)</a:t>
            </a:r>
          </a:p>
          <a:p>
            <a:r>
              <a:rPr lang="en-US" sz="1200" b="1" i="0" kern="1200" dirty="0" smtClean="0">
                <a:solidFill>
                  <a:schemeClr val="tx1"/>
                </a:solidFill>
                <a:effectLst/>
                <a:latin typeface="+mn-lt"/>
                <a:ea typeface="+mn-ea"/>
                <a:cs typeface="+mn-cs"/>
              </a:rPr>
              <a:t>Exam Fee</a:t>
            </a:r>
            <a:r>
              <a:rPr lang="en-US" sz="1200" b="0" i="0" kern="1200" dirty="0" smtClean="0">
                <a:solidFill>
                  <a:schemeClr val="tx1"/>
                </a:solidFill>
                <a:effectLst/>
                <a:latin typeface="+mn-lt"/>
                <a:ea typeface="+mn-ea"/>
                <a:cs typeface="+mn-cs"/>
              </a:rPr>
              <a:t> – $150</a:t>
            </a:r>
          </a:p>
          <a:p>
            <a:r>
              <a:rPr lang="en-US" sz="1200" b="1" i="0" kern="1200" dirty="0" smtClean="0">
                <a:solidFill>
                  <a:schemeClr val="tx1"/>
                </a:solidFill>
                <a:effectLst/>
                <a:latin typeface="+mn-lt"/>
                <a:ea typeface="+mn-ea"/>
                <a:cs typeface="+mn-cs"/>
              </a:rPr>
              <a:t>Passing Score</a:t>
            </a:r>
            <a:r>
              <a:rPr lang="en-US" sz="1200" b="0" i="0" kern="1200" dirty="0" smtClean="0">
                <a:solidFill>
                  <a:schemeClr val="tx1"/>
                </a:solidFill>
                <a:effectLst/>
                <a:latin typeface="+mn-lt"/>
                <a:ea typeface="+mn-ea"/>
                <a:cs typeface="+mn-cs"/>
              </a:rPr>
              <a:t> – 85%</a:t>
            </a:r>
          </a:p>
          <a:p>
            <a:r>
              <a:rPr lang="en-US" sz="1200" b="1" i="0" kern="1200" dirty="0" smtClean="0">
                <a:solidFill>
                  <a:schemeClr val="tx1"/>
                </a:solidFill>
                <a:effectLst/>
                <a:latin typeface="+mn-lt"/>
                <a:ea typeface="+mn-ea"/>
                <a:cs typeface="+mn-cs"/>
              </a:rPr>
              <a:t>Renewal</a:t>
            </a:r>
            <a:r>
              <a:rPr lang="en-US" sz="1200" b="0" i="0" kern="1200" dirty="0" smtClean="0">
                <a:solidFill>
                  <a:schemeClr val="tx1"/>
                </a:solidFill>
                <a:effectLst/>
                <a:latin typeface="+mn-lt"/>
                <a:ea typeface="+mn-ea"/>
                <a:cs typeface="+mn-cs"/>
              </a:rPr>
              <a:t> – Not required</a:t>
            </a:r>
          </a:p>
          <a:p>
            <a:r>
              <a:rPr lang="en-US" sz="1200" b="1" i="0" kern="1200" dirty="0" smtClean="0">
                <a:solidFill>
                  <a:schemeClr val="tx1"/>
                </a:solidFill>
                <a:effectLst/>
                <a:latin typeface="+mn-lt"/>
                <a:ea typeface="+mn-ea"/>
                <a:cs typeface="+mn-cs"/>
              </a:rPr>
              <a:t>Exam Objectives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Scrum Framework</a:t>
            </a:r>
          </a:p>
          <a:p>
            <a:r>
              <a:rPr lang="en-US" sz="1200" b="0" i="0" kern="1200" dirty="0" smtClean="0">
                <a:solidFill>
                  <a:schemeClr val="tx1"/>
                </a:solidFill>
                <a:effectLst/>
                <a:latin typeface="+mn-lt"/>
                <a:ea typeface="+mn-ea"/>
                <a:cs typeface="+mn-cs"/>
              </a:rPr>
              <a:t>Scrum Principles and Theory</a:t>
            </a:r>
          </a:p>
          <a:p>
            <a:r>
              <a:rPr lang="en-US" sz="1200" b="0" i="0" kern="1200" dirty="0" smtClean="0">
                <a:solidFill>
                  <a:schemeClr val="tx1"/>
                </a:solidFill>
                <a:effectLst/>
                <a:latin typeface="+mn-lt"/>
                <a:ea typeface="+mn-ea"/>
                <a:cs typeface="+mn-cs"/>
              </a:rPr>
              <a:t>Cross-functional and Self-organizing teams</a:t>
            </a:r>
          </a:p>
          <a:p>
            <a:r>
              <a:rPr lang="en-US" sz="1200" b="0" i="0" kern="1200" dirty="0" smtClean="0">
                <a:solidFill>
                  <a:schemeClr val="tx1"/>
                </a:solidFill>
                <a:effectLst/>
                <a:latin typeface="+mn-lt"/>
                <a:ea typeface="+mn-ea"/>
                <a:cs typeface="+mn-cs"/>
              </a:rPr>
              <a:t>Facilitation and Coaching</a:t>
            </a:r>
          </a:p>
          <a:p>
            <a:r>
              <a:rPr lang="en-US" sz="1200" b="0" i="0" kern="1200" dirty="0" smtClean="0">
                <a:solidFill>
                  <a:schemeClr val="tx1"/>
                </a:solidFill>
                <a:effectLst/>
                <a:latin typeface="+mn-lt"/>
                <a:ea typeface="+mn-ea"/>
                <a:cs typeface="+mn-cs"/>
              </a:rPr>
              <a:t>Scrum at Large</a:t>
            </a:r>
          </a:p>
          <a:p>
            <a:r>
              <a:rPr lang="en-US" sz="1200" b="1" i="0" kern="1200" dirty="0" smtClean="0">
                <a:solidFill>
                  <a:schemeClr val="tx1"/>
                </a:solidFill>
                <a:effectLst/>
                <a:latin typeface="+mn-lt"/>
                <a:ea typeface="+mn-ea"/>
                <a:cs typeface="+mn-cs"/>
              </a:rPr>
              <a:t>PSM II Exam Overview</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Certification Name</a:t>
            </a:r>
            <a:r>
              <a:rPr lang="en-US" sz="1200" b="0" i="0" kern="1200" dirty="0" smtClean="0">
                <a:solidFill>
                  <a:schemeClr val="tx1"/>
                </a:solidFill>
                <a:effectLst/>
                <a:latin typeface="+mn-lt"/>
                <a:ea typeface="+mn-ea"/>
                <a:cs typeface="+mn-cs"/>
              </a:rPr>
              <a:t> – Professional Scrum Master II (PSM II)</a:t>
            </a:r>
          </a:p>
          <a:p>
            <a:r>
              <a:rPr lang="en-US" sz="1200" b="1" i="0" kern="1200" dirty="0" smtClean="0">
                <a:solidFill>
                  <a:schemeClr val="tx1"/>
                </a:solidFill>
                <a:effectLst/>
                <a:latin typeface="+mn-lt"/>
                <a:ea typeface="+mn-ea"/>
                <a:cs typeface="+mn-cs"/>
              </a:rPr>
              <a:t>Prerequisites for the Exam</a:t>
            </a:r>
            <a:r>
              <a:rPr lang="en-US" sz="1200" b="0" i="0" kern="1200" dirty="0" smtClean="0">
                <a:solidFill>
                  <a:schemeClr val="tx1"/>
                </a:solidFill>
                <a:effectLst/>
                <a:latin typeface="+mn-lt"/>
                <a:ea typeface="+mn-ea"/>
                <a:cs typeface="+mn-cs"/>
              </a:rPr>
              <a:t> – None, but PSM I is the recommended certification</a:t>
            </a:r>
          </a:p>
          <a:p>
            <a:r>
              <a:rPr lang="en-US" sz="1200" b="1" i="0" kern="1200" dirty="0" smtClean="0">
                <a:solidFill>
                  <a:schemeClr val="tx1"/>
                </a:solidFill>
                <a:effectLst/>
                <a:latin typeface="+mn-lt"/>
                <a:ea typeface="+mn-ea"/>
                <a:cs typeface="+mn-cs"/>
              </a:rPr>
              <a:t>Exam Pattern</a:t>
            </a:r>
            <a:r>
              <a:rPr lang="en-US" sz="1200" b="0" i="0" kern="1200" dirty="0" smtClean="0">
                <a:solidFill>
                  <a:schemeClr val="tx1"/>
                </a:solidFill>
                <a:effectLst/>
                <a:latin typeface="+mn-lt"/>
                <a:ea typeface="+mn-ea"/>
                <a:cs typeface="+mn-cs"/>
              </a:rPr>
              <a:t> – Multiple Choice, Multiple Answer, and True-False Questions</a:t>
            </a:r>
          </a:p>
          <a:p>
            <a:r>
              <a:rPr lang="en-US" sz="1200" b="1" i="0" kern="1200" dirty="0" smtClean="0">
                <a:solidFill>
                  <a:schemeClr val="tx1"/>
                </a:solidFill>
                <a:effectLst/>
                <a:latin typeface="+mn-lt"/>
                <a:ea typeface="+mn-ea"/>
                <a:cs typeface="+mn-cs"/>
              </a:rPr>
              <a:t>Number of Questions</a:t>
            </a:r>
            <a:r>
              <a:rPr lang="en-US" sz="1200" b="0" i="0" kern="1200" dirty="0" smtClean="0">
                <a:solidFill>
                  <a:schemeClr val="tx1"/>
                </a:solidFill>
                <a:effectLst/>
                <a:latin typeface="+mn-lt"/>
                <a:ea typeface="+mn-ea"/>
                <a:cs typeface="+mn-cs"/>
              </a:rPr>
              <a:t> – 30</a:t>
            </a:r>
          </a:p>
          <a:p>
            <a:r>
              <a:rPr lang="en-US" sz="1200" b="1" i="0" kern="1200" dirty="0" smtClean="0">
                <a:solidFill>
                  <a:schemeClr val="tx1"/>
                </a:solidFill>
                <a:effectLst/>
                <a:latin typeface="+mn-lt"/>
                <a:ea typeface="+mn-ea"/>
                <a:cs typeface="+mn-cs"/>
              </a:rPr>
              <a:t>Exam Duration</a:t>
            </a:r>
            <a:r>
              <a:rPr lang="en-US" sz="1200" b="0" i="0" kern="1200" dirty="0" smtClean="0">
                <a:solidFill>
                  <a:schemeClr val="tx1"/>
                </a:solidFill>
                <a:effectLst/>
                <a:latin typeface="+mn-lt"/>
                <a:ea typeface="+mn-ea"/>
                <a:cs typeface="+mn-cs"/>
              </a:rPr>
              <a:t> – 90 minutes (1.5 hours)</a:t>
            </a:r>
          </a:p>
          <a:p>
            <a:r>
              <a:rPr lang="en-US" sz="1200" b="1" i="0" kern="1200" dirty="0" smtClean="0">
                <a:solidFill>
                  <a:schemeClr val="tx1"/>
                </a:solidFill>
                <a:effectLst/>
                <a:latin typeface="+mn-lt"/>
                <a:ea typeface="+mn-ea"/>
                <a:cs typeface="+mn-cs"/>
              </a:rPr>
              <a:t>Exam Fee</a:t>
            </a:r>
            <a:r>
              <a:rPr lang="en-US" sz="1200" b="0" i="0" kern="1200" dirty="0" smtClean="0">
                <a:solidFill>
                  <a:schemeClr val="tx1"/>
                </a:solidFill>
                <a:effectLst/>
                <a:latin typeface="+mn-lt"/>
                <a:ea typeface="+mn-ea"/>
                <a:cs typeface="+mn-cs"/>
              </a:rPr>
              <a:t> – $250</a:t>
            </a:r>
          </a:p>
          <a:p>
            <a:r>
              <a:rPr lang="en-US" sz="1200" b="1" i="0" kern="1200" dirty="0" smtClean="0">
                <a:solidFill>
                  <a:schemeClr val="tx1"/>
                </a:solidFill>
                <a:effectLst/>
                <a:latin typeface="+mn-lt"/>
                <a:ea typeface="+mn-ea"/>
                <a:cs typeface="+mn-cs"/>
              </a:rPr>
              <a:t>Passing Score</a:t>
            </a:r>
            <a:r>
              <a:rPr lang="en-US" sz="1200" b="0" i="0" kern="1200" dirty="0" smtClean="0">
                <a:solidFill>
                  <a:schemeClr val="tx1"/>
                </a:solidFill>
                <a:effectLst/>
                <a:latin typeface="+mn-lt"/>
                <a:ea typeface="+mn-ea"/>
                <a:cs typeface="+mn-cs"/>
              </a:rPr>
              <a:t> – 85%</a:t>
            </a:r>
          </a:p>
          <a:p>
            <a:r>
              <a:rPr lang="en-US" sz="1200" b="1" i="0" kern="1200" dirty="0" smtClean="0">
                <a:solidFill>
                  <a:schemeClr val="tx1"/>
                </a:solidFill>
                <a:effectLst/>
                <a:latin typeface="+mn-lt"/>
                <a:ea typeface="+mn-ea"/>
                <a:cs typeface="+mn-cs"/>
              </a:rPr>
              <a:t>Renewal</a:t>
            </a:r>
            <a:r>
              <a:rPr lang="en-US" sz="1200" b="0" i="0" kern="1200" dirty="0" smtClean="0">
                <a:solidFill>
                  <a:schemeClr val="tx1"/>
                </a:solidFill>
                <a:effectLst/>
                <a:latin typeface="+mn-lt"/>
                <a:ea typeface="+mn-ea"/>
                <a:cs typeface="+mn-cs"/>
              </a:rPr>
              <a:t> – Not required</a:t>
            </a:r>
          </a:p>
          <a:p>
            <a:r>
              <a:rPr lang="en-US" sz="1200" b="1" i="0" kern="1200" dirty="0" smtClean="0">
                <a:solidFill>
                  <a:schemeClr val="tx1"/>
                </a:solidFill>
                <a:effectLst/>
                <a:latin typeface="+mn-lt"/>
                <a:ea typeface="+mn-ea"/>
                <a:cs typeface="+mn-cs"/>
              </a:rPr>
              <a:t>Exam Objectives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Facilitation and Coaching</a:t>
            </a:r>
          </a:p>
          <a:p>
            <a:r>
              <a:rPr lang="en-US" sz="1200" b="0" i="0" kern="1200" dirty="0" smtClean="0">
                <a:solidFill>
                  <a:schemeClr val="tx1"/>
                </a:solidFill>
                <a:effectLst/>
                <a:latin typeface="+mn-lt"/>
                <a:ea typeface="+mn-ea"/>
                <a:cs typeface="+mn-cs"/>
              </a:rPr>
              <a:t>Scaling Fundamentals</a:t>
            </a:r>
          </a:p>
          <a:p>
            <a:r>
              <a:rPr lang="en-US" sz="1200" b="0" i="0" kern="1200" dirty="0" smtClean="0">
                <a:solidFill>
                  <a:schemeClr val="tx1"/>
                </a:solidFill>
                <a:effectLst/>
                <a:latin typeface="+mn-lt"/>
                <a:ea typeface="+mn-ea"/>
                <a:cs typeface="+mn-cs"/>
              </a:rPr>
              <a:t>Self-organizing and Cross-Functional teams</a:t>
            </a:r>
          </a:p>
          <a:p>
            <a:r>
              <a:rPr lang="en-US" sz="1200" b="0" i="0" kern="1200" dirty="0" smtClean="0">
                <a:solidFill>
                  <a:schemeClr val="tx1"/>
                </a:solidFill>
                <a:effectLst/>
                <a:latin typeface="+mn-lt"/>
                <a:ea typeface="+mn-ea"/>
                <a:cs typeface="+mn-cs"/>
              </a:rPr>
              <a:t>Product Backlog Management</a:t>
            </a:r>
          </a:p>
          <a:p>
            <a:r>
              <a:rPr lang="en-US" sz="1200" b="0" i="0" kern="1200" dirty="0" smtClean="0">
                <a:solidFill>
                  <a:schemeClr val="tx1"/>
                </a:solidFill>
                <a:effectLst/>
                <a:latin typeface="+mn-lt"/>
                <a:ea typeface="+mn-ea"/>
                <a:cs typeface="+mn-cs"/>
              </a:rPr>
              <a:t>Maximization of Values</a:t>
            </a:r>
          </a:p>
          <a:p>
            <a:r>
              <a:rPr lang="en-US" sz="1200" b="0" i="0" kern="1200" dirty="0" smtClean="0">
                <a:solidFill>
                  <a:schemeClr val="tx1"/>
                </a:solidFill>
                <a:effectLst/>
                <a:latin typeface="+mn-lt"/>
                <a:ea typeface="+mn-ea"/>
                <a:cs typeface="+mn-cs"/>
              </a:rPr>
              <a:t>Scrum Framework – Rules and Roles</a:t>
            </a:r>
          </a:p>
          <a:p>
            <a:r>
              <a:rPr lang="en-US" sz="1200" b="0" i="0" kern="1200" dirty="0" smtClean="0">
                <a:solidFill>
                  <a:schemeClr val="tx1"/>
                </a:solidFill>
                <a:effectLst/>
                <a:latin typeface="+mn-lt"/>
                <a:ea typeface="+mn-ea"/>
                <a:cs typeface="+mn-cs"/>
              </a:rPr>
              <a:t>Scrum Principles and Theory (PSM II)</a:t>
            </a:r>
          </a:p>
          <a:p>
            <a:r>
              <a:rPr lang="en-US" sz="1200" b="0" i="0" kern="1200" dirty="0" smtClean="0">
                <a:solidFill>
                  <a:schemeClr val="tx1"/>
                </a:solidFill>
                <a:effectLst/>
                <a:latin typeface="+mn-lt"/>
                <a:ea typeface="+mn-ea"/>
                <a:cs typeface="+mn-cs"/>
              </a:rPr>
              <a:t>Scrum Values and Agile Principles</a:t>
            </a:r>
          </a:p>
          <a:p>
            <a:r>
              <a:rPr lang="en-US" sz="1200" b="1" i="0" kern="1200" dirty="0" smtClean="0">
                <a:solidFill>
                  <a:schemeClr val="tx1"/>
                </a:solidFill>
                <a:effectLst/>
                <a:latin typeface="+mn-lt"/>
                <a:ea typeface="+mn-ea"/>
                <a:cs typeface="+mn-cs"/>
              </a:rPr>
              <a:t>PSM III Exam Overview</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Certification Name</a:t>
            </a:r>
            <a:r>
              <a:rPr lang="en-US" sz="1200" b="0" i="0" kern="1200" dirty="0" smtClean="0">
                <a:solidFill>
                  <a:schemeClr val="tx1"/>
                </a:solidFill>
                <a:effectLst/>
                <a:latin typeface="+mn-lt"/>
                <a:ea typeface="+mn-ea"/>
                <a:cs typeface="+mn-cs"/>
              </a:rPr>
              <a:t> – Professional Scrum Master III (PSM III)</a:t>
            </a:r>
          </a:p>
          <a:p>
            <a:r>
              <a:rPr lang="en-US" sz="1200" b="1" i="0" kern="1200" dirty="0" smtClean="0">
                <a:solidFill>
                  <a:schemeClr val="tx1"/>
                </a:solidFill>
                <a:effectLst/>
                <a:latin typeface="+mn-lt"/>
                <a:ea typeface="+mn-ea"/>
                <a:cs typeface="+mn-cs"/>
              </a:rPr>
              <a:t>Prerequisites for the Exam</a:t>
            </a:r>
            <a:r>
              <a:rPr lang="en-US" sz="1200" b="0" i="0" kern="1200" dirty="0" smtClean="0">
                <a:solidFill>
                  <a:schemeClr val="tx1"/>
                </a:solidFill>
                <a:effectLst/>
                <a:latin typeface="+mn-lt"/>
                <a:ea typeface="+mn-ea"/>
                <a:cs typeface="+mn-cs"/>
              </a:rPr>
              <a:t> – None, but PSM I and PSM II are the recommended certifications</a:t>
            </a:r>
          </a:p>
          <a:p>
            <a:r>
              <a:rPr lang="en-US" sz="1200" b="1" i="0" kern="1200" dirty="0" smtClean="0">
                <a:solidFill>
                  <a:schemeClr val="tx1"/>
                </a:solidFill>
                <a:effectLst/>
                <a:latin typeface="+mn-lt"/>
                <a:ea typeface="+mn-ea"/>
                <a:cs typeface="+mn-cs"/>
              </a:rPr>
              <a:t>Exam Pattern</a:t>
            </a:r>
            <a:r>
              <a:rPr lang="en-US" sz="1200" b="0" i="0" kern="1200" dirty="0" smtClean="0">
                <a:solidFill>
                  <a:schemeClr val="tx1"/>
                </a:solidFill>
                <a:effectLst/>
                <a:latin typeface="+mn-lt"/>
                <a:ea typeface="+mn-ea"/>
                <a:cs typeface="+mn-cs"/>
              </a:rPr>
              <a:t> – Multiple Choice, Multiple Answer, True False Questions, and Essay Type Questions</a:t>
            </a:r>
          </a:p>
          <a:p>
            <a:r>
              <a:rPr lang="en-US" sz="1200" b="1" i="0" kern="1200" dirty="0" smtClean="0">
                <a:solidFill>
                  <a:schemeClr val="tx1"/>
                </a:solidFill>
                <a:effectLst/>
                <a:latin typeface="+mn-lt"/>
                <a:ea typeface="+mn-ea"/>
                <a:cs typeface="+mn-cs"/>
              </a:rPr>
              <a:t>Number of Questions</a:t>
            </a:r>
            <a:r>
              <a:rPr lang="en-US" sz="1200" b="0" i="0" kern="1200" dirty="0" smtClean="0">
                <a:solidFill>
                  <a:schemeClr val="tx1"/>
                </a:solidFill>
                <a:effectLst/>
                <a:latin typeface="+mn-lt"/>
                <a:ea typeface="+mn-ea"/>
                <a:cs typeface="+mn-cs"/>
              </a:rPr>
              <a:t> – 30</a:t>
            </a:r>
          </a:p>
          <a:p>
            <a:r>
              <a:rPr lang="en-US" sz="1200" b="1" i="0" kern="1200" dirty="0" smtClean="0">
                <a:solidFill>
                  <a:schemeClr val="tx1"/>
                </a:solidFill>
                <a:effectLst/>
                <a:latin typeface="+mn-lt"/>
                <a:ea typeface="+mn-ea"/>
                <a:cs typeface="+mn-cs"/>
              </a:rPr>
              <a:t>Exam Duration</a:t>
            </a:r>
            <a:r>
              <a:rPr lang="en-US" sz="1200" b="0" i="0" kern="1200" dirty="0" smtClean="0">
                <a:solidFill>
                  <a:schemeClr val="tx1"/>
                </a:solidFill>
                <a:effectLst/>
                <a:latin typeface="+mn-lt"/>
                <a:ea typeface="+mn-ea"/>
                <a:cs typeface="+mn-cs"/>
              </a:rPr>
              <a:t> – 120 minutes (2 hours)</a:t>
            </a:r>
          </a:p>
          <a:p>
            <a:r>
              <a:rPr lang="en-US" sz="1200" b="1" i="0" kern="1200" dirty="0" smtClean="0">
                <a:solidFill>
                  <a:schemeClr val="tx1"/>
                </a:solidFill>
                <a:effectLst/>
                <a:latin typeface="+mn-lt"/>
                <a:ea typeface="+mn-ea"/>
                <a:cs typeface="+mn-cs"/>
              </a:rPr>
              <a:t>Exam Fee</a:t>
            </a:r>
            <a:r>
              <a:rPr lang="en-US" sz="1200" b="0" i="0" kern="1200" dirty="0" smtClean="0">
                <a:solidFill>
                  <a:schemeClr val="tx1"/>
                </a:solidFill>
                <a:effectLst/>
                <a:latin typeface="+mn-lt"/>
                <a:ea typeface="+mn-ea"/>
                <a:cs typeface="+mn-cs"/>
              </a:rPr>
              <a:t> – $500</a:t>
            </a:r>
          </a:p>
          <a:p>
            <a:r>
              <a:rPr lang="en-US" sz="1200" b="1" i="0" kern="1200" dirty="0" smtClean="0">
                <a:solidFill>
                  <a:schemeClr val="tx1"/>
                </a:solidFill>
                <a:effectLst/>
                <a:latin typeface="+mn-lt"/>
                <a:ea typeface="+mn-ea"/>
                <a:cs typeface="+mn-cs"/>
              </a:rPr>
              <a:t>Passing Score</a:t>
            </a:r>
            <a:r>
              <a:rPr lang="en-US" sz="1200" b="0" i="0" kern="1200" dirty="0" smtClean="0">
                <a:solidFill>
                  <a:schemeClr val="tx1"/>
                </a:solidFill>
                <a:effectLst/>
                <a:latin typeface="+mn-lt"/>
                <a:ea typeface="+mn-ea"/>
                <a:cs typeface="+mn-cs"/>
              </a:rPr>
              <a:t> – 85%</a:t>
            </a:r>
          </a:p>
          <a:p>
            <a:r>
              <a:rPr lang="en-US" sz="1200" b="1" i="0" kern="1200" dirty="0" smtClean="0">
                <a:solidFill>
                  <a:schemeClr val="tx1"/>
                </a:solidFill>
                <a:effectLst/>
                <a:latin typeface="+mn-lt"/>
                <a:ea typeface="+mn-ea"/>
                <a:cs typeface="+mn-cs"/>
              </a:rPr>
              <a:t>Renewal</a:t>
            </a:r>
            <a:r>
              <a:rPr lang="en-US" sz="1200" b="0" i="0" kern="1200" dirty="0" smtClean="0">
                <a:solidFill>
                  <a:schemeClr val="tx1"/>
                </a:solidFill>
                <a:effectLst/>
                <a:latin typeface="+mn-lt"/>
                <a:ea typeface="+mn-ea"/>
                <a:cs typeface="+mn-cs"/>
              </a:rPr>
              <a:t> – Not required</a:t>
            </a:r>
          </a:p>
          <a:p>
            <a:r>
              <a:rPr lang="en-US" sz="1200" b="1" i="0" kern="1200" dirty="0" smtClean="0">
                <a:solidFill>
                  <a:schemeClr val="tx1"/>
                </a:solidFill>
                <a:effectLst/>
                <a:latin typeface="+mn-lt"/>
                <a:ea typeface="+mn-ea"/>
                <a:cs typeface="+mn-cs"/>
              </a:rPr>
              <a:t>Exam Objectives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Facilitation and Coaching</a:t>
            </a:r>
          </a:p>
          <a:p>
            <a:r>
              <a:rPr lang="en-US" sz="1200" b="0" i="0" kern="1200" dirty="0" smtClean="0">
                <a:solidFill>
                  <a:schemeClr val="tx1"/>
                </a:solidFill>
                <a:effectLst/>
                <a:latin typeface="+mn-lt"/>
                <a:ea typeface="+mn-ea"/>
                <a:cs typeface="+mn-cs"/>
              </a:rPr>
              <a:t>Self-organizing and Cross-Functional teams</a:t>
            </a:r>
          </a:p>
          <a:p>
            <a:r>
              <a:rPr lang="en-US" sz="1200" b="0" i="0" kern="1200" dirty="0" smtClean="0">
                <a:solidFill>
                  <a:schemeClr val="tx1"/>
                </a:solidFill>
                <a:effectLst/>
                <a:latin typeface="+mn-lt"/>
                <a:ea typeface="+mn-ea"/>
                <a:cs typeface="+mn-cs"/>
              </a:rPr>
              <a:t>Scrum Framework – Rules and Roles</a:t>
            </a:r>
          </a:p>
          <a:p>
            <a:r>
              <a:rPr lang="en-US" sz="1200" b="0" i="0" kern="1200" dirty="0" smtClean="0">
                <a:solidFill>
                  <a:schemeClr val="tx1"/>
                </a:solidFill>
                <a:effectLst/>
                <a:latin typeface="+mn-lt"/>
                <a:ea typeface="+mn-ea"/>
                <a:cs typeface="+mn-cs"/>
              </a:rPr>
              <a:t>Scrum Principles and Theory (PSM III)</a:t>
            </a:r>
          </a:p>
          <a:p>
            <a:r>
              <a:rPr lang="en-US" sz="1200" b="1" i="0" kern="1200" dirty="0" smtClean="0">
                <a:solidFill>
                  <a:schemeClr val="tx1"/>
                </a:solidFill>
                <a:effectLst/>
                <a:latin typeface="+mn-lt"/>
                <a:ea typeface="+mn-ea"/>
                <a:cs typeface="+mn-cs"/>
              </a:rPr>
              <a:t>Average Salary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average earning of a professional scrum master is $100,000 per annum. Although the range of pay for entry-level to the top-level positions is $73,000 – $126,000 per year.</a:t>
            </a:r>
          </a:p>
          <a:p>
            <a:r>
              <a:rPr lang="en-US" b="0" i="1" dirty="0" smtClean="0">
                <a:effectLst/>
              </a:rPr>
              <a:t>Want to become a Professional Scrum Master? Start with Level I PSM certification. Take </a:t>
            </a:r>
            <a:r>
              <a:rPr lang="en-US" sz="1200" b="0" i="1" u="none" strike="noStrike" kern="1200" dirty="0" smtClean="0">
                <a:solidFill>
                  <a:schemeClr val="tx1"/>
                </a:solidFill>
                <a:effectLst/>
                <a:latin typeface="+mn-lt"/>
                <a:ea typeface="+mn-ea"/>
                <a:cs typeface="+mn-cs"/>
                <a:hlinkClick r:id="rId3"/>
              </a:rPr>
              <a:t>PSM I Free Test</a:t>
            </a:r>
            <a:r>
              <a:rPr lang="en-US" b="0" i="1" dirty="0" smtClean="0">
                <a:effectLst/>
              </a:rPr>
              <a:t> now.</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fld id="{666BC8E4-DA3D-4D3B-9B91-F81EAB58899C}" type="slidenum">
              <a:rPr lang="en-US" smtClean="0"/>
              <a:t>5</a:t>
            </a:fld>
            <a:endParaRPr lang="en-US"/>
          </a:p>
        </p:txBody>
      </p:sp>
    </p:spTree>
    <p:extLst>
      <p:ext uri="{BB962C8B-B14F-4D97-AF65-F5344CB8AC3E}">
        <p14:creationId xmlns:p14="http://schemas.microsoft.com/office/powerpoint/2010/main" val="265129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46</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457200" y="720725"/>
            <a:ext cx="6400800" cy="4800600"/>
          </a:xfrm>
          <a:solidFill>
            <a:srgbClr val="FFFFFF"/>
          </a:solidFill>
          <a:ln/>
        </p:spPr>
      </p:sp>
      <p:sp>
        <p:nvSpPr>
          <p:cNvPr id="64516" name="Rectangle 3"/>
          <p:cNvSpPr>
            <a:spLocks noGrp="1" noChangeArrowheads="1"/>
          </p:cNvSpPr>
          <p:nvPr>
            <p:ph type="body" idx="1"/>
          </p:nvPr>
        </p:nvSpPr>
        <p:spPr>
          <a:xfrm>
            <a:off x="974726" y="5840413"/>
            <a:ext cx="5365750" cy="3040062"/>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125957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F30490C-CB76-4E13-A52D-291C9E51B93D}" type="slidenum">
              <a:rPr lang="en-US" smtClean="0">
                <a:latin typeface="Times New Roman" pitchFamily="18" charset="0"/>
                <a:ea typeface="MS PGothic" pitchFamily="34" charset="-128"/>
              </a:rPr>
              <a:pPr/>
              <a:t>47</a:t>
            </a:fld>
            <a:endParaRPr lang="en-US" smtClean="0">
              <a:latin typeface="Times New Roman" pitchFamily="18" charset="0"/>
              <a:ea typeface="MS PGothic" pitchFamily="34" charset="-128"/>
            </a:endParaRPr>
          </a:p>
        </p:txBody>
      </p:sp>
      <p:sp>
        <p:nvSpPr>
          <p:cNvPr id="64515" name="Rectangle 2"/>
          <p:cNvSpPr>
            <a:spLocks noGrp="1" noRot="1" noChangeAspect="1" noChangeArrowheads="1" noTextEdit="1"/>
          </p:cNvSpPr>
          <p:nvPr>
            <p:ph type="sldImg"/>
          </p:nvPr>
        </p:nvSpPr>
        <p:spPr>
          <a:xfrm>
            <a:off x="90488" y="744538"/>
            <a:ext cx="6616700" cy="4962525"/>
          </a:xfrm>
          <a:solidFill>
            <a:srgbClr val="FFFFFF"/>
          </a:solidFill>
          <a:ln/>
        </p:spPr>
      </p:sp>
      <p:sp>
        <p:nvSpPr>
          <p:cNvPr id="64516" name="Rectangle 3"/>
          <p:cNvSpPr>
            <a:spLocks noGrp="1" noChangeArrowheads="1"/>
          </p:cNvSpPr>
          <p:nvPr>
            <p:ph type="body" idx="1"/>
          </p:nvPr>
        </p:nvSpPr>
        <p:spPr>
          <a:xfrm>
            <a:off x="905767" y="6038378"/>
            <a:ext cx="4986142" cy="3143107"/>
          </a:xfrm>
          <a:solidFill>
            <a:srgbClr val="FFFFFF"/>
          </a:solidFill>
          <a:ln>
            <a:solidFill>
              <a:srgbClr val="000000"/>
            </a:solidFill>
          </a:ln>
        </p:spPr>
        <p:txBody>
          <a:bodyPr/>
          <a:lstStyle/>
          <a:p>
            <a:endParaRPr lang="en-AU" smtClean="0"/>
          </a:p>
        </p:txBody>
      </p:sp>
      <p:sp>
        <p:nvSpPr>
          <p:cNvPr id="64517" name="Footer Placeholder 4"/>
          <p:cNvSpPr>
            <a:spLocks noGrp="1"/>
          </p:cNvSpPr>
          <p:nvPr>
            <p:ph type="ftr" sz="quarter" idx="4"/>
          </p:nvPr>
        </p:nvSpPr>
        <p:spPr>
          <a:noFill/>
        </p:spPr>
        <p:txBody>
          <a:bodyPr/>
          <a:lstStyle/>
          <a:p>
            <a:r>
              <a:rPr lang="en-US">
                <a:latin typeface="Times New Roman" pitchFamily="18" charset="0"/>
                <a:ea typeface="MS PGothic" pitchFamily="34" charset="-128"/>
              </a:rPr>
              <a:t>(c) B. Unhelkar and B. Henderson-Sellers, 2008-2011</a:t>
            </a:r>
          </a:p>
        </p:txBody>
      </p:sp>
    </p:spTree>
    <p:extLst>
      <p:ext uri="{BB962C8B-B14F-4D97-AF65-F5344CB8AC3E}">
        <p14:creationId xmlns:p14="http://schemas.microsoft.com/office/powerpoint/2010/main" val="347974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CA16099-8EF6-4640-9138-FCBE055A5BE9}" type="datetime4">
              <a:rPr lang="en-US" sz="1000"/>
              <a:pPr/>
              <a:t>February 10, 2018</a:t>
            </a:fld>
            <a:endParaRPr lang="en-US" sz="1000"/>
          </a:p>
        </p:txBody>
      </p:sp>
      <p:sp>
        <p:nvSpPr>
          <p:cNvPr id="5" name="Rectangle 6"/>
          <p:cNvSpPr>
            <a:spLocks noGrp="1" noChangeArrowheads="1"/>
          </p:cNvSpPr>
          <p:nvPr>
            <p:ph type="ftr" sz="quarter" idx="4"/>
          </p:nvPr>
        </p:nvSpPr>
        <p:spPr>
          <a:ln/>
        </p:spPr>
        <p:txBody>
          <a:bodyPr/>
          <a:lstStyle/>
          <a:p>
            <a:r>
              <a:rPr lang="en-US" smtClean="0"/>
              <a:t>(c) www.MethodScience.com; 1998-2011</a:t>
            </a:r>
            <a:endParaRPr lang="en-US" b="1"/>
          </a:p>
        </p:txBody>
      </p:sp>
      <p:sp>
        <p:nvSpPr>
          <p:cNvPr id="6" name="Rectangle 7"/>
          <p:cNvSpPr>
            <a:spLocks noGrp="1" noChangeArrowheads="1"/>
          </p:cNvSpPr>
          <p:nvPr>
            <p:ph type="sldNum" sz="quarter" idx="5"/>
          </p:nvPr>
        </p:nvSpPr>
        <p:spPr>
          <a:ln/>
        </p:spPr>
        <p:txBody>
          <a:bodyPr/>
          <a:lstStyle/>
          <a:p>
            <a:r>
              <a:rPr lang="en-US"/>
              <a:t>Page: </a:t>
            </a:r>
            <a:fld id="{36015F51-F31E-49F0-BFA7-D6F97483C640}" type="slidenum">
              <a:rPr lang="en-US"/>
              <a:pPr/>
              <a:t>51</a:t>
            </a:fld>
            <a:r>
              <a:rPr lang="en-US"/>
              <a:t> </a:t>
            </a:r>
          </a:p>
        </p:txBody>
      </p:sp>
      <p:sp>
        <p:nvSpPr>
          <p:cNvPr id="5345282" name="Rectangle 2"/>
          <p:cNvSpPr>
            <a:spLocks noGrp="1" noRot="1" noChangeAspect="1" noChangeArrowheads="1" noTextEdit="1"/>
          </p:cNvSpPr>
          <p:nvPr>
            <p:ph type="sldImg"/>
          </p:nvPr>
        </p:nvSpPr>
        <p:spPr>
          <a:xfrm>
            <a:off x="673100" y="684213"/>
            <a:ext cx="5591175" cy="4194175"/>
          </a:xfrm>
          <a:ln/>
        </p:spPr>
      </p:sp>
      <p:sp>
        <p:nvSpPr>
          <p:cNvPr id="5345283" name="Rectangle 3"/>
          <p:cNvSpPr>
            <a:spLocks noGrp="1" noChangeArrowheads="1"/>
          </p:cNvSpPr>
          <p:nvPr>
            <p:ph type="body" idx="1"/>
          </p:nvPr>
        </p:nvSpPr>
        <p:spPr/>
        <p:txBody>
          <a:bodyPr lIns="88407" tIns="44203" rIns="88407" bIns="44203"/>
          <a:lstStyle/>
          <a:p>
            <a:endParaRPr lang="en-AU"/>
          </a:p>
        </p:txBody>
      </p:sp>
    </p:spTree>
    <p:extLst>
      <p:ext uri="{BB962C8B-B14F-4D97-AF65-F5344CB8AC3E}">
        <p14:creationId xmlns:p14="http://schemas.microsoft.com/office/powerpoint/2010/main" val="3166540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155201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604842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08157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2776B6-60D1-40CA-9ACD-5A0F12BEBC7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53422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2776B6-60D1-40CA-9ACD-5A0F12BEBC7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25737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2776B6-60D1-40CA-9ACD-5A0F12BEBC76}"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9097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2776B6-60D1-40CA-9ACD-5A0F12BEBC76}" type="datetimeFigureOut">
              <a:rPr lang="en-US" smtClean="0"/>
              <a:t>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33290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2776B6-60D1-40CA-9ACD-5A0F12BEBC76}" type="datetimeFigureOut">
              <a:rPr lang="en-US" smtClean="0"/>
              <a:t>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1061050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776B6-60D1-40CA-9ACD-5A0F12BEBC76}" type="datetimeFigureOut">
              <a:rPr lang="en-US" smtClean="0"/>
              <a:t>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66092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2776B6-60D1-40CA-9ACD-5A0F12BEBC76}"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341491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2776B6-60D1-40CA-9ACD-5A0F12BEBC76}"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7FCC0F-3002-4673-B835-7163FC0E768E}" type="slidenum">
              <a:rPr lang="en-US" smtClean="0"/>
              <a:t>‹#›</a:t>
            </a:fld>
            <a:endParaRPr lang="en-US"/>
          </a:p>
        </p:txBody>
      </p:sp>
    </p:spTree>
    <p:extLst>
      <p:ext uri="{BB962C8B-B14F-4D97-AF65-F5344CB8AC3E}">
        <p14:creationId xmlns:p14="http://schemas.microsoft.com/office/powerpoint/2010/main" val="269765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2776B6-60D1-40CA-9ACD-5A0F12BEBC76}" type="datetimeFigureOut">
              <a:rPr lang="en-US" smtClean="0"/>
              <a:t>2/10/2018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FCC0F-3002-4673-B835-7163FC0E768E}" type="slidenum">
              <a:rPr lang="en-US" smtClean="0"/>
              <a:t>‹#›</a:t>
            </a:fld>
            <a:endParaRPr lang="en-US"/>
          </a:p>
        </p:txBody>
      </p:sp>
    </p:spTree>
    <p:extLst>
      <p:ext uri="{BB962C8B-B14F-4D97-AF65-F5344CB8AC3E}">
        <p14:creationId xmlns:p14="http://schemas.microsoft.com/office/powerpoint/2010/main" val="1940236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bunhelkar@sar.usf.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wav"/><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audio" Target="../media/audio1.wav"/><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audio" Target="../media/audio1.wav"/><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hizlabs.com/professional-scrum-master-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NULL"/><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981200"/>
            <a:ext cx="8562110" cy="3298825"/>
          </a:xfrm>
        </p:spPr>
        <p:txBody>
          <a:bodyPr>
            <a:noAutofit/>
          </a:bodyPr>
          <a:lstStyle/>
          <a:p>
            <a:pPr hangingPunct="0"/>
            <a:r>
              <a:rPr lang="en-US" sz="2800" b="1" dirty="0" smtClean="0">
                <a:solidFill>
                  <a:schemeClr val="bg1"/>
                </a:solidFill>
                <a:latin typeface="Arial" panose="020B0604020202020204" pitchFamily="34" charset="0"/>
                <a:cs typeface="Arial" panose="020B0604020202020204" pitchFamily="34" charset="0"/>
              </a:rPr>
              <a:t>Week - 4</a:t>
            </a:r>
            <a:br>
              <a:rPr lang="en-US" sz="2800" b="1" dirty="0" smtClean="0">
                <a:solidFill>
                  <a:schemeClr val="bg1"/>
                </a:solidFill>
                <a:latin typeface="Arial" panose="020B0604020202020204" pitchFamily="34" charset="0"/>
                <a:cs typeface="Arial" panose="020B0604020202020204" pitchFamily="34" charset="0"/>
              </a:rPr>
            </a:br>
            <a:r>
              <a:rPr lang="en-US" sz="2800" b="1" dirty="0" smtClean="0">
                <a:solidFill>
                  <a:schemeClr val="bg1"/>
                </a:solidFill>
                <a:latin typeface="Arial" panose="020B0604020202020204" pitchFamily="34" charset="0"/>
                <a:cs typeface="Arial" panose="020B0604020202020204" pitchFamily="34" charset="0"/>
              </a:rPr>
              <a:t>Agile</a:t>
            </a:r>
            <a:br>
              <a:rPr lang="en-US" sz="2800" b="1" dirty="0" smtClean="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ISM 6930 – 3 Credit Hours</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Special Topics (Agile Project Management - APM)</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Spring, </a:t>
            </a:r>
            <a:r>
              <a:rPr lang="en-US" sz="1600" dirty="0" smtClean="0">
                <a:solidFill>
                  <a:schemeClr val="bg1"/>
                </a:solidFill>
                <a:latin typeface="Arial" panose="020B0604020202020204" pitchFamily="34" charset="0"/>
                <a:cs typeface="Arial" panose="020B0604020202020204" pitchFamily="34" charset="0"/>
              </a:rPr>
              <a:t>2018; Room</a:t>
            </a:r>
            <a:r>
              <a:rPr lang="en-US" sz="1600" dirty="0">
                <a:solidFill>
                  <a:schemeClr val="bg1"/>
                </a:solidFill>
                <a:latin typeface="Arial" panose="020B0604020202020204" pitchFamily="34" charset="0"/>
                <a:cs typeface="Arial" panose="020B0604020202020204" pitchFamily="34" charset="0"/>
              </a:rPr>
              <a:t>: A205 (12:00pm to 2:45pm)</a:t>
            </a:r>
            <a:r>
              <a:rPr lang="en-US" sz="4000" dirty="0"/>
              <a:t/>
            </a:r>
            <a:br>
              <a:rPr lang="en-US" sz="4000" dirty="0"/>
            </a:br>
            <a:r>
              <a:rPr lang="en-US" sz="2000" b="1" i="1" dirty="0" smtClean="0">
                <a:solidFill>
                  <a:schemeClr val="bg1"/>
                </a:solidFill>
                <a:latin typeface="Arial" panose="020B0604020202020204" pitchFamily="34" charset="0"/>
                <a:cs typeface="Arial" panose="020B0604020202020204" pitchFamily="34" charset="0"/>
              </a:rPr>
              <a:t/>
            </a:r>
            <a:br>
              <a:rPr lang="en-US" sz="2000" b="1" i="1"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Dr. </a:t>
            </a:r>
            <a:r>
              <a:rPr lang="en-US" sz="1600" dirty="0" err="1" smtClean="0">
                <a:solidFill>
                  <a:schemeClr val="bg1"/>
                </a:solidFill>
                <a:latin typeface="Arial" panose="020B0604020202020204" pitchFamily="34" charset="0"/>
                <a:cs typeface="Arial" panose="020B0604020202020204" pitchFamily="34" charset="0"/>
              </a:rPr>
              <a:t>Bhuvan</a:t>
            </a:r>
            <a:r>
              <a:rPr lang="en-US" sz="1600" dirty="0" smtClean="0">
                <a:solidFill>
                  <a:schemeClr val="bg1"/>
                </a:solidFill>
                <a:latin typeface="Arial" panose="020B0604020202020204" pitchFamily="34" charset="0"/>
                <a:cs typeface="Arial" panose="020B0604020202020204" pitchFamily="34" charset="0"/>
              </a:rPr>
              <a:t> UNHELKAR</a:t>
            </a:r>
            <a:br>
              <a:rPr lang="en-US" sz="1600"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IT Faculty, College Of Business;</a:t>
            </a:r>
            <a:br>
              <a:rPr lang="en-US" sz="1600" dirty="0" smtClean="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Office: C225; </a:t>
            </a:r>
            <a:r>
              <a:rPr lang="en-US" sz="1600" dirty="0" smtClean="0">
                <a:solidFill>
                  <a:schemeClr val="bg1"/>
                </a:solidFill>
                <a:latin typeface="Arial" panose="020B0604020202020204" pitchFamily="34" charset="0"/>
                <a:cs typeface="Arial" panose="020B0604020202020204" pitchFamily="34" charset="0"/>
                <a:hlinkClick r:id="rId4"/>
              </a:rPr>
              <a:t>bunhelkar@sar.usf.edu</a:t>
            </a:r>
            <a:r>
              <a:rPr lang="en-US" sz="1600" dirty="0" smtClean="0">
                <a:solidFill>
                  <a:schemeClr val="bg1"/>
                </a:solidFill>
                <a:latin typeface="Arial" panose="020B0604020202020204" pitchFamily="34" charset="0"/>
                <a:cs typeface="Arial" panose="020B0604020202020204" pitchFamily="34" charset="0"/>
              </a:rPr>
              <a:t>; 941-359-4654</a:t>
            </a:r>
            <a:r>
              <a:rPr lang="en-US" sz="3200" b="1" dirty="0" smtClean="0">
                <a:solidFill>
                  <a:schemeClr val="bg1"/>
                </a:solidFill>
                <a:latin typeface="Arial" panose="020B0604020202020204" pitchFamily="34" charset="0"/>
                <a:cs typeface="Arial" panose="020B0604020202020204" pitchFamily="34" charset="0"/>
              </a:rPr>
              <a:t/>
            </a:r>
            <a:br>
              <a:rPr lang="en-US" sz="3200" b="1" dirty="0" smtClean="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
            </a:r>
            <a:br>
              <a:rPr lang="en-US" sz="3200" b="1" dirty="0">
                <a:solidFill>
                  <a:schemeClr val="bg1"/>
                </a:solidFill>
                <a:latin typeface="Arial" panose="020B0604020202020204" pitchFamily="34" charset="0"/>
                <a:cs typeface="Arial" panose="020B0604020202020204" pitchFamily="34" charset="0"/>
              </a:rPr>
            </a:br>
            <a:endParaRPr lang="en-US" sz="3200" b="1" dirty="0">
              <a:solidFill>
                <a:schemeClr val="bg1"/>
              </a:solidFill>
              <a:latin typeface="Arial" panose="020B0604020202020204" pitchFamily="34" charset="0"/>
              <a:cs typeface="Arial" panose="020B0604020202020204" pitchFamily="34" charset="0"/>
            </a:endParaRPr>
          </a:p>
        </p:txBody>
      </p:sp>
      <p:pic>
        <p:nvPicPr>
          <p:cNvPr id="3" name="Picture 2" descr="http://usfsm.edu/wp-content/uploads/2015/06/USFSM-624x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186" y="21771"/>
            <a:ext cx="2925813" cy="11212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ud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 y="7770"/>
            <a:ext cx="1480186" cy="153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09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362854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5884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26389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03784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70834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77857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24634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11761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086854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72959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The </a:t>
            </a:r>
          </a:p>
          <a:p>
            <a:r>
              <a:rPr lang="en-US" dirty="0" smtClean="0"/>
              <a:t>"</a:t>
            </a:r>
            <a:r>
              <a:rPr lang="en-US" dirty="0"/>
              <a:t>Agile job aids" </a:t>
            </a:r>
            <a:r>
              <a:rPr lang="en-US" dirty="0" smtClean="0"/>
              <a:t>(Selected Agile Practices). </a:t>
            </a:r>
          </a:p>
          <a:p>
            <a:pPr lvl="1"/>
            <a:r>
              <a:rPr lang="en-US" dirty="0" smtClean="0"/>
              <a:t>Study of Agile </a:t>
            </a:r>
            <a:r>
              <a:rPr lang="en-US" dirty="0"/>
              <a:t>Practice </a:t>
            </a:r>
            <a:r>
              <a:rPr lang="en-US" dirty="0" smtClean="0"/>
              <a:t>:  </a:t>
            </a:r>
            <a:r>
              <a:rPr lang="en-US" dirty="0"/>
              <a:t>   </a:t>
            </a:r>
          </a:p>
          <a:p>
            <a:r>
              <a:rPr lang="en-US" dirty="0" smtClean="0"/>
              <a:t>Summary &amp; Consolidation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3518" y="296918"/>
            <a:ext cx="1303282" cy="130328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112090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59886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4065214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472856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92952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42288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619660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4092056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18048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35726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53742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Certifications  </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Options and Thoughts?</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1602" y="0"/>
            <a:ext cx="1246632" cy="19751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41945349"/>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135927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80546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538965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677801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454159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356071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794316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54255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587067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127506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https://learning.whizlabs.com/mod/quiz/view.php?id=5240</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31" y="875943"/>
            <a:ext cx="7611537" cy="5106113"/>
          </a:xfrm>
          <a:prstGeom prst="rect">
            <a:avLst/>
          </a:prstGeom>
        </p:spPr>
      </p:pic>
    </p:spTree>
    <p:extLst>
      <p:ext uri="{BB962C8B-B14F-4D97-AF65-F5344CB8AC3E}">
        <p14:creationId xmlns:p14="http://schemas.microsoft.com/office/powerpoint/2010/main" val="2787863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47366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71014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648525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73874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892459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367142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b="1" dirty="0" smtClean="0">
                <a:solidFill>
                  <a:srgbClr val="990000"/>
                </a:solidFill>
                <a:latin typeface="Copperplate Gothic Bold" pitchFamily="34" charset="0"/>
              </a:rPr>
              <a:t>Agile Job Aids</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And a Discussion Question</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7867411"/>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057400"/>
            <a:ext cx="7772400" cy="1143000"/>
          </a:xfrm>
        </p:spPr>
        <p:txBody>
          <a:bodyPr>
            <a:normAutofit fontScale="90000"/>
          </a:bodyPr>
          <a:lstStyle/>
          <a:p>
            <a:r>
              <a:rPr lang="en-US" b="1" dirty="0" smtClean="0">
                <a:solidFill>
                  <a:srgbClr val="0033CC"/>
                </a:solidFill>
              </a:rPr>
              <a:t>Sub-Module</a:t>
            </a:r>
            <a:br>
              <a:rPr lang="en-US" b="1" dirty="0" smtClean="0">
                <a:solidFill>
                  <a:srgbClr val="0033CC"/>
                </a:solidFill>
              </a:rPr>
            </a:br>
            <a:r>
              <a:rPr lang="en-US" b="1" dirty="0" smtClean="0">
                <a:solidFill>
                  <a:srgbClr val="0033CC"/>
                </a:solidFill>
                <a:latin typeface="Copperplate Gothic Bold" pitchFamily="34" charset="0"/>
              </a:rPr>
              <a:t/>
            </a:r>
            <a:br>
              <a:rPr lang="en-US" b="1" dirty="0" smtClean="0">
                <a:solidFill>
                  <a:srgbClr val="0033CC"/>
                </a:solidFill>
                <a:latin typeface="Copperplate Gothic Bold" pitchFamily="34" charset="0"/>
              </a:rPr>
            </a:br>
            <a:r>
              <a:rPr lang="en-US" dirty="0" smtClean="0">
                <a:solidFill>
                  <a:srgbClr val="990000"/>
                </a:solidFill>
                <a:latin typeface="Copperplate Gothic Bold" pitchFamily="34" charset="0"/>
              </a:rPr>
              <a:t>Agile Teams</a:t>
            </a:r>
            <a:endParaRPr lang="en-US" dirty="0" smtClean="0">
              <a:solidFill>
                <a:srgbClr val="990000"/>
              </a:solidFill>
            </a:endParaRPr>
          </a:p>
        </p:txBody>
      </p:sp>
      <p:sp>
        <p:nvSpPr>
          <p:cNvPr id="23555" name="Rectangle 3"/>
          <p:cNvSpPr>
            <a:spLocks noGrp="1" noChangeArrowheads="1"/>
          </p:cNvSpPr>
          <p:nvPr>
            <p:ph type="subTitle" idx="1"/>
          </p:nvPr>
        </p:nvSpPr>
        <p:spPr>
          <a:noFill/>
          <a:ln w="1270" cap="rnd">
            <a:solidFill>
              <a:srgbClr val="993366"/>
            </a:solidFill>
            <a:prstDash val="sysDot"/>
          </a:ln>
        </p:spPr>
        <p:txBody>
          <a:bodyPr/>
          <a:lstStyle/>
          <a:p>
            <a:r>
              <a:rPr lang="en-US" sz="2800" dirty="0" smtClean="0">
                <a:solidFill>
                  <a:schemeClr val="tx1">
                    <a:lumMod val="50000"/>
                  </a:schemeClr>
                </a:solidFill>
              </a:rPr>
              <a:t>Cross-Functional; Co-Located;</a:t>
            </a:r>
          </a:p>
        </p:txBody>
      </p:sp>
      <p:graphicFrame>
        <p:nvGraphicFramePr>
          <p:cNvPr id="5" name="Diagram 4"/>
          <p:cNvGraphicFramePr/>
          <p:nvPr/>
        </p:nvGraphicFramePr>
        <p:xfrm>
          <a:off x="2362200" y="6581001"/>
          <a:ext cx="4640566" cy="276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17529657"/>
      </p:ext>
    </p:extLst>
  </p:cSld>
  <p:clrMapOvr>
    <a:masterClrMapping/>
  </p:clrMapOvr>
  <p:transition spd="med">
    <p:random/>
    <p:sndAc>
      <p:stSnd>
        <p:snd r:embed="rId3" name="click.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Team-Awesome</a:t>
            </a:r>
            <a:endParaRPr lang="en-US" dirty="0"/>
          </a:p>
        </p:txBody>
      </p:sp>
      <p:sp>
        <p:nvSpPr>
          <p:cNvPr id="3" name="Content Placeholder 2"/>
          <p:cNvSpPr>
            <a:spLocks noGrp="1"/>
          </p:cNvSpPr>
          <p:nvPr>
            <p:ph idx="1"/>
          </p:nvPr>
        </p:nvSpPr>
        <p:spPr/>
        <p:txBody>
          <a:bodyPr>
            <a:normAutofit/>
          </a:bodyPr>
          <a:lstStyle/>
          <a:p>
            <a:r>
              <a:rPr lang="en-US" dirty="0" smtClean="0"/>
              <a:t>Evan </a:t>
            </a:r>
            <a:r>
              <a:rPr lang="en-US" dirty="0" err="1"/>
              <a:t>Barniskis</a:t>
            </a:r>
            <a:r>
              <a:rPr lang="en-US" dirty="0"/>
              <a:t> </a:t>
            </a:r>
          </a:p>
          <a:p>
            <a:r>
              <a:rPr lang="en-US" dirty="0" err="1" smtClean="0"/>
              <a:t>Hasena</a:t>
            </a:r>
            <a:r>
              <a:rPr lang="en-US" dirty="0" smtClean="0"/>
              <a:t> “Stacy” </a:t>
            </a:r>
            <a:r>
              <a:rPr lang="en-US" dirty="0" err="1" smtClean="0"/>
              <a:t>Dukhi</a:t>
            </a:r>
            <a:r>
              <a:rPr lang="en-US" dirty="0" smtClean="0"/>
              <a:t> </a:t>
            </a:r>
            <a:endParaRPr lang="en-US" dirty="0"/>
          </a:p>
          <a:p>
            <a:r>
              <a:rPr lang="en-US" dirty="0" smtClean="0"/>
              <a:t>Mary </a:t>
            </a:r>
            <a:r>
              <a:rPr lang="en-US" dirty="0" err="1"/>
              <a:t>Helmle</a:t>
            </a:r>
            <a:r>
              <a:rPr lang="en-US" dirty="0"/>
              <a:t> </a:t>
            </a:r>
          </a:p>
          <a:p>
            <a:r>
              <a:rPr lang="en-US" dirty="0" smtClean="0"/>
              <a:t>John </a:t>
            </a:r>
            <a:r>
              <a:rPr lang="en-US" dirty="0" err="1"/>
              <a:t>Holdway</a:t>
            </a:r>
            <a:r>
              <a:rPr lang="en-US" dirty="0"/>
              <a:t> </a:t>
            </a:r>
          </a:p>
          <a:p>
            <a:r>
              <a:rPr lang="en-US" dirty="0" smtClean="0"/>
              <a:t>Joel </a:t>
            </a:r>
            <a:r>
              <a:rPr lang="en-US" dirty="0" err="1"/>
              <a:t>Lengyel</a:t>
            </a:r>
            <a:r>
              <a:rPr lang="en-US" dirty="0"/>
              <a:t> </a:t>
            </a:r>
          </a:p>
          <a:p>
            <a:endParaRPr lang="en-US" dirty="0"/>
          </a:p>
        </p:txBody>
      </p:sp>
      <p:pic>
        <p:nvPicPr>
          <p:cNvPr id="2058" name="Picture 10" descr="Project 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1295400"/>
            <a:ext cx="2926196" cy="196845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061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Team-Best</a:t>
            </a:r>
            <a:endParaRPr lang="en-US" dirty="0"/>
          </a:p>
        </p:txBody>
      </p:sp>
      <p:sp>
        <p:nvSpPr>
          <p:cNvPr id="3" name="Content Placeholder 2"/>
          <p:cNvSpPr>
            <a:spLocks noGrp="1"/>
          </p:cNvSpPr>
          <p:nvPr>
            <p:ph idx="1"/>
          </p:nvPr>
        </p:nvSpPr>
        <p:spPr/>
        <p:txBody>
          <a:bodyPr>
            <a:normAutofit/>
          </a:bodyPr>
          <a:lstStyle/>
          <a:p>
            <a:r>
              <a:rPr lang="en-US" dirty="0"/>
              <a:t>Michael Myers </a:t>
            </a:r>
          </a:p>
          <a:p>
            <a:r>
              <a:rPr lang="en-US" dirty="0" smtClean="0"/>
              <a:t>Christopher </a:t>
            </a:r>
            <a:r>
              <a:rPr lang="en-US" dirty="0" err="1"/>
              <a:t>Nothdurft</a:t>
            </a:r>
            <a:r>
              <a:rPr lang="en-US" dirty="0"/>
              <a:t> </a:t>
            </a:r>
          </a:p>
          <a:p>
            <a:r>
              <a:rPr lang="en-US" dirty="0" smtClean="0"/>
              <a:t>Nikki </a:t>
            </a:r>
            <a:r>
              <a:rPr lang="en-US" dirty="0"/>
              <a:t>Orth </a:t>
            </a:r>
          </a:p>
          <a:p>
            <a:r>
              <a:rPr lang="en-US" dirty="0" smtClean="0"/>
              <a:t>A </a:t>
            </a:r>
            <a:r>
              <a:rPr lang="en-US" dirty="0" err="1"/>
              <a:t>Zahidur</a:t>
            </a:r>
            <a:r>
              <a:rPr lang="en-US" dirty="0"/>
              <a:t> Rahman </a:t>
            </a:r>
          </a:p>
          <a:p>
            <a:endParaRPr lang="en-US" dirty="0"/>
          </a:p>
        </p:txBody>
      </p:sp>
      <p:pic>
        <p:nvPicPr>
          <p:cNvPr id="4" name="Picture 10" descr="Project 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1295400"/>
            <a:ext cx="2926196" cy="196845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542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https://www.whizlabs.com/professional-scrum-master-i/</a:t>
            </a:r>
          </a:p>
        </p:txBody>
      </p:sp>
      <p:sp>
        <p:nvSpPr>
          <p:cNvPr id="3" name="Content Placeholder 2"/>
          <p:cNvSpPr>
            <a:spLocks noGrp="1"/>
          </p:cNvSpPr>
          <p:nvPr>
            <p:ph idx="1"/>
          </p:nvPr>
        </p:nvSpPr>
        <p:spPr/>
        <p:txBody>
          <a:bodyPr>
            <a:normAutofit fontScale="25000" lnSpcReduction="20000"/>
          </a:bodyPr>
          <a:lstStyle/>
          <a:p>
            <a:r>
              <a:rPr lang="en-US" b="1" dirty="0"/>
              <a:t>4. Professional Scrum Master Certification</a:t>
            </a:r>
            <a:endParaRPr lang="en-US" dirty="0"/>
          </a:p>
          <a:p>
            <a:r>
              <a:rPr lang="en-US" dirty="0"/>
              <a:t>Professional Scrum Master (PSM) is one of the top IT certifications that is gaining popularity among software developers and project managers. Professional Scrum Master Certification is for the individuals who want to validate their in-depth knowledge of Scrum. There are three levels of the PSM certification, PSM I, PSM II, and PSM III. At each level, one needs to pass an assessment to get industry-recognized PSM certifications that will demonstrate his/her skills in Scrum. You need to study hard to pass the PSM certification exam as with each level, the difficulty level of the exam also increases. The significant details and information about all the three levels of Professional Scrum Master (PSM) Certification exam are –</a:t>
            </a:r>
          </a:p>
          <a:p>
            <a:r>
              <a:rPr lang="en-US" b="1" dirty="0"/>
              <a:t>PSM I Exam Overview</a:t>
            </a:r>
            <a:endParaRPr lang="en-US" dirty="0"/>
          </a:p>
          <a:p>
            <a:r>
              <a:rPr lang="en-US" b="1" dirty="0"/>
              <a:t>Certification Name</a:t>
            </a:r>
            <a:r>
              <a:rPr lang="en-US" dirty="0"/>
              <a:t> – Professional Scrum Master I (PSM I)</a:t>
            </a:r>
          </a:p>
          <a:p>
            <a:r>
              <a:rPr lang="en-US" b="1" dirty="0"/>
              <a:t>Prerequisites for the Exam</a:t>
            </a:r>
            <a:r>
              <a:rPr lang="en-US" dirty="0"/>
              <a:t> – None, but Associate’s or Bachelor’s degree or Equivalent with some experience in Scrum is recommended</a:t>
            </a:r>
          </a:p>
          <a:p>
            <a:r>
              <a:rPr lang="en-US" b="1" dirty="0"/>
              <a:t>Exam Pattern</a:t>
            </a:r>
            <a:r>
              <a:rPr lang="en-US" dirty="0"/>
              <a:t> – Multiple Choice, Multiple Answer, and True-False Questions</a:t>
            </a:r>
          </a:p>
          <a:p>
            <a:r>
              <a:rPr lang="en-US" b="1" dirty="0"/>
              <a:t>Number of Questions</a:t>
            </a:r>
            <a:r>
              <a:rPr lang="en-US" dirty="0"/>
              <a:t> – 80</a:t>
            </a:r>
          </a:p>
          <a:p>
            <a:r>
              <a:rPr lang="en-US" b="1" dirty="0"/>
              <a:t>Exam Duration</a:t>
            </a:r>
            <a:r>
              <a:rPr lang="en-US" dirty="0"/>
              <a:t> – 60 minutes (1 hour)</a:t>
            </a:r>
          </a:p>
          <a:p>
            <a:r>
              <a:rPr lang="en-US" b="1" dirty="0"/>
              <a:t>Exam Fee</a:t>
            </a:r>
            <a:r>
              <a:rPr lang="en-US" dirty="0"/>
              <a:t> – $150</a:t>
            </a:r>
          </a:p>
          <a:p>
            <a:r>
              <a:rPr lang="en-US" b="1" dirty="0"/>
              <a:t>Passing Score</a:t>
            </a:r>
            <a:r>
              <a:rPr lang="en-US" dirty="0"/>
              <a:t> – 85%</a:t>
            </a:r>
          </a:p>
          <a:p>
            <a:r>
              <a:rPr lang="en-US" b="1" dirty="0"/>
              <a:t>Renewal</a:t>
            </a:r>
            <a:r>
              <a:rPr lang="en-US" dirty="0"/>
              <a:t> – Not required</a:t>
            </a:r>
          </a:p>
          <a:p>
            <a:r>
              <a:rPr lang="en-US" b="1" dirty="0"/>
              <a:t>Exam Objectives</a:t>
            </a:r>
            <a:endParaRPr lang="en-US" dirty="0"/>
          </a:p>
          <a:p>
            <a:r>
              <a:rPr lang="en-US" dirty="0"/>
              <a:t>The Scrum Framework</a:t>
            </a:r>
          </a:p>
          <a:p>
            <a:r>
              <a:rPr lang="en-US" dirty="0"/>
              <a:t>Scrum Principles and Theory</a:t>
            </a:r>
          </a:p>
          <a:p>
            <a:r>
              <a:rPr lang="en-US" dirty="0"/>
              <a:t>Cross-functional and Self-organizing teams</a:t>
            </a:r>
          </a:p>
          <a:p>
            <a:r>
              <a:rPr lang="en-US" dirty="0"/>
              <a:t>Facilitation and Coaching</a:t>
            </a:r>
          </a:p>
          <a:p>
            <a:r>
              <a:rPr lang="en-US" dirty="0"/>
              <a:t>Scrum at Large</a:t>
            </a:r>
          </a:p>
          <a:p>
            <a:r>
              <a:rPr lang="en-US" b="1" dirty="0"/>
              <a:t>PSM II Exam Overview</a:t>
            </a:r>
            <a:endParaRPr lang="en-US" dirty="0"/>
          </a:p>
          <a:p>
            <a:r>
              <a:rPr lang="en-US" b="1" dirty="0"/>
              <a:t>Certification Name</a:t>
            </a:r>
            <a:r>
              <a:rPr lang="en-US" dirty="0"/>
              <a:t> – Professional Scrum Master II (PSM II)</a:t>
            </a:r>
          </a:p>
          <a:p>
            <a:r>
              <a:rPr lang="en-US" b="1" dirty="0"/>
              <a:t>Prerequisites for the Exam</a:t>
            </a:r>
            <a:r>
              <a:rPr lang="en-US" dirty="0"/>
              <a:t> – None, but PSM I is the recommended certification</a:t>
            </a:r>
          </a:p>
          <a:p>
            <a:r>
              <a:rPr lang="en-US" b="1" dirty="0"/>
              <a:t>Exam Pattern</a:t>
            </a:r>
            <a:r>
              <a:rPr lang="en-US" dirty="0"/>
              <a:t> – Multiple Choice, Multiple Answer, and True-False Questions</a:t>
            </a:r>
          </a:p>
          <a:p>
            <a:r>
              <a:rPr lang="en-US" b="1" dirty="0"/>
              <a:t>Number of Questions</a:t>
            </a:r>
            <a:r>
              <a:rPr lang="en-US" dirty="0"/>
              <a:t> – 30</a:t>
            </a:r>
          </a:p>
          <a:p>
            <a:r>
              <a:rPr lang="en-US" b="1" dirty="0"/>
              <a:t>Exam Duration</a:t>
            </a:r>
            <a:r>
              <a:rPr lang="en-US" dirty="0"/>
              <a:t> – 90 minutes (1.5 hours)</a:t>
            </a:r>
          </a:p>
          <a:p>
            <a:r>
              <a:rPr lang="en-US" b="1" dirty="0"/>
              <a:t>Exam Fee</a:t>
            </a:r>
            <a:r>
              <a:rPr lang="en-US" dirty="0"/>
              <a:t> – $250</a:t>
            </a:r>
          </a:p>
          <a:p>
            <a:r>
              <a:rPr lang="en-US" b="1" dirty="0"/>
              <a:t>Passing Score</a:t>
            </a:r>
            <a:r>
              <a:rPr lang="en-US" dirty="0"/>
              <a:t> – 85%</a:t>
            </a:r>
          </a:p>
          <a:p>
            <a:r>
              <a:rPr lang="en-US" b="1" dirty="0"/>
              <a:t>Renewal</a:t>
            </a:r>
            <a:r>
              <a:rPr lang="en-US" dirty="0"/>
              <a:t> – Not required</a:t>
            </a:r>
          </a:p>
          <a:p>
            <a:r>
              <a:rPr lang="en-US" b="1" dirty="0"/>
              <a:t>Exam Objectives</a:t>
            </a:r>
            <a:endParaRPr lang="en-US" dirty="0"/>
          </a:p>
          <a:p>
            <a:r>
              <a:rPr lang="en-US" dirty="0"/>
              <a:t>Facilitation and Coaching</a:t>
            </a:r>
          </a:p>
          <a:p>
            <a:r>
              <a:rPr lang="en-US" dirty="0"/>
              <a:t>Scaling Fundamentals</a:t>
            </a:r>
          </a:p>
          <a:p>
            <a:r>
              <a:rPr lang="en-US" dirty="0"/>
              <a:t>Self-organizing and Cross-Functional teams</a:t>
            </a:r>
          </a:p>
          <a:p>
            <a:r>
              <a:rPr lang="en-US" dirty="0"/>
              <a:t>Product Backlog Management</a:t>
            </a:r>
          </a:p>
          <a:p>
            <a:r>
              <a:rPr lang="en-US" dirty="0"/>
              <a:t>Maximization of Values</a:t>
            </a:r>
          </a:p>
          <a:p>
            <a:r>
              <a:rPr lang="en-US" dirty="0"/>
              <a:t>Scrum Framework – Rules and Roles</a:t>
            </a:r>
          </a:p>
          <a:p>
            <a:r>
              <a:rPr lang="en-US" dirty="0"/>
              <a:t>Scrum Principles and Theory (PSM II)</a:t>
            </a:r>
          </a:p>
          <a:p>
            <a:r>
              <a:rPr lang="en-US" dirty="0"/>
              <a:t>Scrum Values and Agile Principles</a:t>
            </a:r>
          </a:p>
          <a:p>
            <a:r>
              <a:rPr lang="en-US" b="1" dirty="0"/>
              <a:t>PSM III Exam Overview</a:t>
            </a:r>
            <a:endParaRPr lang="en-US" dirty="0"/>
          </a:p>
          <a:p>
            <a:r>
              <a:rPr lang="en-US" b="1" dirty="0"/>
              <a:t>Certification Name</a:t>
            </a:r>
            <a:r>
              <a:rPr lang="en-US" dirty="0"/>
              <a:t> – Professional Scrum Master III (PSM III)</a:t>
            </a:r>
          </a:p>
          <a:p>
            <a:r>
              <a:rPr lang="en-US" b="1" dirty="0"/>
              <a:t>Prerequisites for the Exam</a:t>
            </a:r>
            <a:r>
              <a:rPr lang="en-US" dirty="0"/>
              <a:t> – None, but PSM I and PSM II are the recommended certifications</a:t>
            </a:r>
          </a:p>
          <a:p>
            <a:r>
              <a:rPr lang="en-US" b="1" dirty="0"/>
              <a:t>Exam Pattern</a:t>
            </a:r>
            <a:r>
              <a:rPr lang="en-US" dirty="0"/>
              <a:t> – Multiple Choice, Multiple Answer, True False Questions, and Essay Type Questions</a:t>
            </a:r>
          </a:p>
          <a:p>
            <a:r>
              <a:rPr lang="en-US" b="1" dirty="0"/>
              <a:t>Number of Questions</a:t>
            </a:r>
            <a:r>
              <a:rPr lang="en-US" dirty="0"/>
              <a:t> – 30</a:t>
            </a:r>
          </a:p>
          <a:p>
            <a:r>
              <a:rPr lang="en-US" b="1" dirty="0"/>
              <a:t>Exam Duration</a:t>
            </a:r>
            <a:r>
              <a:rPr lang="en-US" dirty="0"/>
              <a:t> – 120 minutes (2 hours)</a:t>
            </a:r>
          </a:p>
          <a:p>
            <a:r>
              <a:rPr lang="en-US" b="1" dirty="0"/>
              <a:t>Exam Fee</a:t>
            </a:r>
            <a:r>
              <a:rPr lang="en-US" dirty="0"/>
              <a:t> – $500</a:t>
            </a:r>
          </a:p>
          <a:p>
            <a:r>
              <a:rPr lang="en-US" b="1" dirty="0"/>
              <a:t>Passing Score</a:t>
            </a:r>
            <a:r>
              <a:rPr lang="en-US" dirty="0"/>
              <a:t> – 85%</a:t>
            </a:r>
          </a:p>
          <a:p>
            <a:r>
              <a:rPr lang="en-US" b="1" dirty="0"/>
              <a:t>Renewal</a:t>
            </a:r>
            <a:r>
              <a:rPr lang="en-US" dirty="0"/>
              <a:t> – Not required</a:t>
            </a:r>
          </a:p>
          <a:p>
            <a:r>
              <a:rPr lang="en-US" b="1" dirty="0"/>
              <a:t>Exam Objectives</a:t>
            </a:r>
            <a:endParaRPr lang="en-US" dirty="0"/>
          </a:p>
          <a:p>
            <a:r>
              <a:rPr lang="en-US" dirty="0"/>
              <a:t>Facilitation and Coaching</a:t>
            </a:r>
          </a:p>
          <a:p>
            <a:r>
              <a:rPr lang="en-US" dirty="0"/>
              <a:t>Self-organizing and Cross-Functional teams</a:t>
            </a:r>
          </a:p>
          <a:p>
            <a:r>
              <a:rPr lang="en-US" dirty="0"/>
              <a:t>Scrum Framework – Rules and Roles</a:t>
            </a:r>
          </a:p>
          <a:p>
            <a:r>
              <a:rPr lang="en-US" dirty="0"/>
              <a:t>Scrum Principles and Theory (PSM III)</a:t>
            </a:r>
          </a:p>
          <a:p>
            <a:r>
              <a:rPr lang="en-US" b="1" dirty="0"/>
              <a:t>Average Salary</a:t>
            </a:r>
            <a:endParaRPr lang="en-US" dirty="0"/>
          </a:p>
          <a:p>
            <a:r>
              <a:rPr lang="en-US" dirty="0"/>
              <a:t>The average earning of a professional scrum master is $100,000 per annum. Although the range of pay for entry-level to the top-level positions is $73,000 – $126,000 per year.</a:t>
            </a:r>
          </a:p>
          <a:p>
            <a:r>
              <a:rPr lang="en-US" i="1" dirty="0"/>
              <a:t>Want to become a Professional Scrum Master? Start with Level I PSM certification. Take </a:t>
            </a:r>
            <a:r>
              <a:rPr lang="en-US" i="1" dirty="0">
                <a:hlinkClick r:id="rId3"/>
              </a:rPr>
              <a:t>PSM I Free Test</a:t>
            </a:r>
            <a:r>
              <a:rPr lang="en-US" i="1" dirty="0"/>
              <a:t> now.</a:t>
            </a:r>
            <a:endParaRPr lang="en-US" dirty="0"/>
          </a:p>
          <a:p>
            <a:endParaRPr lang="en-US" dirty="0"/>
          </a:p>
          <a:p>
            <a:endParaRPr lang="en-US" dirty="0"/>
          </a:p>
        </p:txBody>
      </p:sp>
    </p:spTree>
    <p:extLst>
      <p:ext uri="{BB962C8B-B14F-4D97-AF65-F5344CB8AC3E}">
        <p14:creationId xmlns:p14="http://schemas.microsoft.com/office/powerpoint/2010/main" val="3438951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Team-Champions</a:t>
            </a:r>
            <a:endParaRPr lang="en-US" dirty="0"/>
          </a:p>
        </p:txBody>
      </p:sp>
      <p:sp>
        <p:nvSpPr>
          <p:cNvPr id="3" name="Content Placeholder 2"/>
          <p:cNvSpPr>
            <a:spLocks noGrp="1"/>
          </p:cNvSpPr>
          <p:nvPr>
            <p:ph idx="1"/>
          </p:nvPr>
        </p:nvSpPr>
        <p:spPr/>
        <p:txBody>
          <a:bodyPr>
            <a:normAutofit/>
          </a:bodyPr>
          <a:lstStyle/>
          <a:p>
            <a:r>
              <a:rPr lang="en-US" dirty="0"/>
              <a:t>Stanley </a:t>
            </a:r>
            <a:r>
              <a:rPr lang="en-US" dirty="0" err="1"/>
              <a:t>Abada</a:t>
            </a:r>
            <a:r>
              <a:rPr lang="en-US" dirty="0"/>
              <a:t> </a:t>
            </a:r>
          </a:p>
          <a:p>
            <a:r>
              <a:rPr lang="en-US" dirty="0" smtClean="0"/>
              <a:t>Rafael </a:t>
            </a:r>
            <a:r>
              <a:rPr lang="en-US" dirty="0" err="1"/>
              <a:t>Adames</a:t>
            </a:r>
            <a:r>
              <a:rPr lang="en-US" dirty="0"/>
              <a:t> </a:t>
            </a:r>
          </a:p>
          <a:p>
            <a:r>
              <a:rPr lang="en-US" dirty="0" smtClean="0"/>
              <a:t>Sumner </a:t>
            </a:r>
            <a:r>
              <a:rPr lang="en-US" dirty="0"/>
              <a:t>Darling </a:t>
            </a:r>
          </a:p>
          <a:p>
            <a:r>
              <a:rPr lang="en-US" dirty="0" smtClean="0"/>
              <a:t>Yves </a:t>
            </a:r>
            <a:r>
              <a:rPr lang="en-US" dirty="0"/>
              <a:t>Lexis </a:t>
            </a:r>
          </a:p>
          <a:p>
            <a:r>
              <a:rPr lang="en-US" dirty="0" smtClean="0"/>
              <a:t>Mark </a:t>
            </a:r>
            <a:r>
              <a:rPr lang="en-US" dirty="0"/>
              <a:t>Richman </a:t>
            </a:r>
          </a:p>
          <a:p>
            <a:endParaRPr lang="en-US" dirty="0"/>
          </a:p>
        </p:txBody>
      </p:sp>
      <p:pic>
        <p:nvPicPr>
          <p:cNvPr id="4" name="Picture 10" descr="Project 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1295400"/>
            <a:ext cx="2926196" cy="196845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3313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1A8A3A8F-BF3B-4F95-9652-FBD23CB6635E}" type="slidenum">
              <a:rPr lang="en-US"/>
              <a:pPr/>
              <a:t>51</a:t>
            </a:fld>
            <a:endParaRPr lang="en-US" dirty="0"/>
          </a:p>
        </p:txBody>
      </p:sp>
      <p:sp>
        <p:nvSpPr>
          <p:cNvPr id="5344258" name="Rectangle 2"/>
          <p:cNvSpPr>
            <a:spLocks noGrp="1" noChangeArrowheads="1"/>
          </p:cNvSpPr>
          <p:nvPr>
            <p:ph type="title"/>
          </p:nvPr>
        </p:nvSpPr>
        <p:spPr>
          <a:xfrm>
            <a:off x="903396" y="576020"/>
            <a:ext cx="7184690" cy="863600"/>
          </a:xfrm>
        </p:spPr>
        <p:txBody>
          <a:bodyPr>
            <a:noAutofit/>
          </a:bodyPr>
          <a:lstStyle/>
          <a:p>
            <a:r>
              <a:rPr lang="en-US" sz="2800" b="1" dirty="0" smtClean="0"/>
              <a:t>Conclusions </a:t>
            </a:r>
            <a:r>
              <a:rPr lang="en-US" sz="2800" b="1" dirty="0"/>
              <a:t>&amp; </a:t>
            </a:r>
            <a:r>
              <a:rPr lang="en-US" sz="2800" b="1" dirty="0" smtClean="0"/>
              <a:t>Future </a:t>
            </a:r>
            <a:r>
              <a:rPr lang="en-US" sz="2800" b="1" dirty="0"/>
              <a:t>Directions</a:t>
            </a:r>
          </a:p>
        </p:txBody>
      </p:sp>
      <p:sp>
        <p:nvSpPr>
          <p:cNvPr id="5344259" name="Rectangle 3"/>
          <p:cNvSpPr>
            <a:spLocks noGrp="1" noChangeArrowheads="1"/>
          </p:cNvSpPr>
          <p:nvPr>
            <p:ph type="body" idx="1"/>
          </p:nvPr>
        </p:nvSpPr>
        <p:spPr>
          <a:xfrm>
            <a:off x="323528" y="1645691"/>
            <a:ext cx="5476056" cy="4519613"/>
          </a:xfrm>
        </p:spPr>
        <p:txBody>
          <a:bodyPr>
            <a:normAutofit/>
          </a:bodyPr>
          <a:lstStyle/>
          <a:p>
            <a:pPr>
              <a:buFont typeface="Arial" pitchFamily="34" charset="0"/>
              <a:buChar char="•"/>
            </a:pPr>
            <a:r>
              <a:rPr lang="en-US" sz="2800" dirty="0" smtClean="0">
                <a:latin typeface="Book Antiqua" pitchFamily="18" charset="0"/>
              </a:rPr>
              <a:t>We discussed…?? </a:t>
            </a:r>
          </a:p>
        </p:txBody>
      </p:sp>
      <p:graphicFrame>
        <p:nvGraphicFramePr>
          <p:cNvPr id="5344260" name="Object 4"/>
          <p:cNvGraphicFramePr>
            <a:graphicFrameLocks noChangeAspect="1"/>
          </p:cNvGraphicFramePr>
          <p:nvPr/>
        </p:nvGraphicFramePr>
        <p:xfrm>
          <a:off x="5940425" y="1916113"/>
          <a:ext cx="2427288" cy="2441575"/>
        </p:xfrm>
        <a:graphic>
          <a:graphicData uri="http://schemas.openxmlformats.org/presentationml/2006/ole">
            <mc:AlternateContent xmlns:mc="http://schemas.openxmlformats.org/markup-compatibility/2006">
              <mc:Choice xmlns:v="urn:schemas-microsoft-com:vml" Requires="v">
                <p:oleObj spid="_x0000_s1083" name="Clip" r:id="rId4" imgW="3946320" imgH="3970080" progId="">
                  <p:embed/>
                </p:oleObj>
              </mc:Choice>
              <mc:Fallback>
                <p:oleObj name="Clip" r:id="rId4" imgW="3946320" imgH="3970080" progId="">
                  <p:embed/>
                  <p:pic>
                    <p:nvPicPr>
                      <p:cNvPr id="53442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1916113"/>
                        <a:ext cx="2427288" cy="244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4261" name="Rectangle 5"/>
          <p:cNvSpPr>
            <a:spLocks noChangeArrowheads="1"/>
          </p:cNvSpPr>
          <p:nvPr/>
        </p:nvSpPr>
        <p:spPr bwMode="auto">
          <a:xfrm>
            <a:off x="5257800" y="5159375"/>
            <a:ext cx="3657600" cy="1165225"/>
          </a:xfrm>
          <a:prstGeom prst="rect">
            <a:avLst/>
          </a:prstGeom>
          <a:noFill/>
          <a:ln w="9525">
            <a:noFill/>
            <a:miter lim="800000"/>
            <a:headEnd/>
            <a:tailEnd/>
          </a:ln>
        </p:spPr>
        <p:txBody>
          <a:bodyPr/>
          <a:lstStyle/>
          <a:p>
            <a:pPr marL="342900" indent="-342900" algn="ctr">
              <a:lnSpc>
                <a:spcPct val="90000"/>
              </a:lnSpc>
              <a:spcBef>
                <a:spcPct val="20000"/>
              </a:spcBef>
              <a:buClr>
                <a:schemeClr val="accent1"/>
              </a:buClr>
              <a:buFont typeface="Wingdings" pitchFamily="2" charset="2"/>
              <a:buNone/>
            </a:pPr>
            <a:r>
              <a:rPr kumimoji="1" lang="en-US" sz="3300" b="1" i="1" dirty="0">
                <a:solidFill>
                  <a:srgbClr val="FF3300"/>
                </a:solidFill>
                <a:effectLst>
                  <a:outerShdw blurRad="38100" dist="38100" dir="2700000" algn="tl">
                    <a:srgbClr val="C0C0C0"/>
                  </a:outerShdw>
                </a:effectLst>
                <a:latin typeface="Book Antiqua" pitchFamily="18" charset="0"/>
              </a:rPr>
              <a:t> Do you see what </a:t>
            </a:r>
            <a:r>
              <a:rPr kumimoji="1" lang="en-US" sz="3300" b="1" i="1" dirty="0" smtClean="0">
                <a:solidFill>
                  <a:srgbClr val="FF3300"/>
                </a:solidFill>
                <a:effectLst>
                  <a:outerShdw blurRad="38100" dist="38100" dir="2700000" algn="tl">
                    <a:srgbClr val="C0C0C0"/>
                  </a:outerShdw>
                </a:effectLst>
                <a:latin typeface="Book Antiqua" pitchFamily="18" charset="0"/>
              </a:rPr>
              <a:t>we </a:t>
            </a:r>
            <a:r>
              <a:rPr kumimoji="1" lang="en-US" sz="3300" b="1" i="1" dirty="0">
                <a:solidFill>
                  <a:srgbClr val="FF3300"/>
                </a:solidFill>
                <a:effectLst>
                  <a:outerShdw blurRad="38100" dist="38100" dir="2700000" algn="tl">
                    <a:srgbClr val="C0C0C0"/>
                  </a:outerShdw>
                </a:effectLst>
                <a:latin typeface="Book Antiqua" pitchFamily="18" charset="0"/>
              </a:rPr>
              <a:t>see?</a:t>
            </a:r>
            <a:endParaRPr kumimoji="1" lang="en-US" sz="2800" b="1" dirty="0">
              <a:solidFill>
                <a:srgbClr val="FF3300"/>
              </a:solidFill>
              <a:effectLst>
                <a:outerShdw blurRad="38100" dist="38100" dir="2700000" algn="tl">
                  <a:srgbClr val="C0C0C0"/>
                </a:outerShdw>
              </a:effectLst>
              <a:latin typeface="Book Antiqua" pitchFamily="18" charset="0"/>
            </a:endParaRPr>
          </a:p>
        </p:txBody>
      </p:sp>
    </p:spTree>
    <p:extLst>
      <p:ext uri="{BB962C8B-B14F-4D97-AF65-F5344CB8AC3E}">
        <p14:creationId xmlns:p14="http://schemas.microsoft.com/office/powerpoint/2010/main" val="2376983244"/>
      </p:ext>
    </p:extLst>
  </p:cSld>
  <p:clrMapOvr>
    <a:masterClrMapping/>
  </p:clrMapOvr>
  <p:transition spd="med">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021" y="2629522"/>
            <a:ext cx="7401958" cy="2467319"/>
          </a:xfrm>
        </p:spPr>
      </p:pic>
    </p:spTree>
    <p:extLst>
      <p:ext uri="{BB962C8B-B14F-4D97-AF65-F5344CB8AC3E}">
        <p14:creationId xmlns:p14="http://schemas.microsoft.com/office/powerpoint/2010/main" val="457059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320859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593076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183680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478</Words>
  <Application>Microsoft Office PowerPoint</Application>
  <PresentationFormat>On-screen Show (4:3)</PresentationFormat>
  <Paragraphs>153</Paragraphs>
  <Slides>51</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MS PGothic</vt:lpstr>
      <vt:lpstr>Arial</vt:lpstr>
      <vt:lpstr>Book Antiqua</vt:lpstr>
      <vt:lpstr>Calibri</vt:lpstr>
      <vt:lpstr>Copperplate Gothic Bold</vt:lpstr>
      <vt:lpstr>Times New Roman</vt:lpstr>
      <vt:lpstr>Wingdings</vt:lpstr>
      <vt:lpstr>Office Theme</vt:lpstr>
      <vt:lpstr>Clip</vt:lpstr>
      <vt:lpstr>Week - 4 Agile  ISM 6930 – 3 Credit Hours Special Topics (Agile Project Management - APM) Spring, 2018; Room: A205 (12:00pm to 2:45pm)  Dr. Bhuvan UNHELKAR IT Faculty, College Of Business; Office: C225; bunhelkar@sar.usf.edu; 941-359-4654  </vt:lpstr>
      <vt:lpstr>Agenda</vt:lpstr>
      <vt:lpstr>Sub-Module  Certifications  </vt:lpstr>
      <vt:lpstr>https://learning.whizlabs.com/mod/quiz/view.php?id=5240</vt:lpstr>
      <vt:lpstr>https://www.whizlabs.com/professional-scrum-master-i/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Sub-Module  Agile Job Aids</vt:lpstr>
      <vt:lpstr>Sub-Module  Agile Teams</vt:lpstr>
      <vt:lpstr>Team-Awesome</vt:lpstr>
      <vt:lpstr>Team-Best</vt:lpstr>
      <vt:lpstr>Team-Champions</vt:lpstr>
      <vt:lpstr>Conclusions &amp; Future Directions</vt:lpstr>
    </vt:vector>
  </TitlesOfParts>
  <Company>University of South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Schrock, Krista</dc:creator>
  <cp:lastModifiedBy>Unhelkar, Bhuvanesh</cp:lastModifiedBy>
  <cp:revision>63</cp:revision>
  <dcterms:created xsi:type="dcterms:W3CDTF">2016-11-03T19:14:05Z</dcterms:created>
  <dcterms:modified xsi:type="dcterms:W3CDTF">2018-02-10T20:13:18Z</dcterms:modified>
</cp:coreProperties>
</file>